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6" r:id="rId18"/>
    <p:sldId id="277" r:id="rId19"/>
    <p:sldId id="275" r:id="rId20"/>
    <p:sldId id="278" r:id="rId21"/>
    <p:sldId id="279" r:id="rId22"/>
    <p:sldId id="280" r:id="rId23"/>
    <p:sldId id="281" r:id="rId24"/>
    <p:sldId id="283" r:id="rId25"/>
    <p:sldId id="284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 autoAdjust="0"/>
    <p:restoredTop sz="93742" autoAdjust="0"/>
  </p:normalViewPr>
  <p:slideViewPr>
    <p:cSldViewPr snapToGrid="0">
      <p:cViewPr varScale="1">
        <p:scale>
          <a:sx n="122" d="100"/>
          <a:sy n="122" d="100"/>
        </p:scale>
        <p:origin x="11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64911-97B5-4631-8FA0-D2AD5D6C3E5E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80807-B8EC-41FE-8B82-A90204952F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3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0807-B8EC-41FE-8B82-A90204952F15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01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9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4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0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25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1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2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7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3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6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DCC3-F738-4DAC-9910-2130F1C99078}" type="datetimeFigureOut">
              <a:rPr lang="es-MX" smtClean="0"/>
              <a:t>20/10/17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1D90-815C-4471-8777-EF9221B4A41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09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723" y="4408715"/>
            <a:ext cx="2825353" cy="218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5" descr="cnm_gif_outline_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519" y="231494"/>
            <a:ext cx="56997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2172860" y="3162034"/>
            <a:ext cx="7879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latin typeface="Calisto MT" panose="02040603050505030304" pitchFamily="18" charset="0"/>
              </a:rPr>
              <a:t>Dirección de Tiempo y Frecuencia</a:t>
            </a:r>
            <a:endParaRPr lang="es-MX" sz="4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de flecha 20"/>
          <p:cNvCxnSpPr>
            <a:stCxn id="6" idx="5"/>
            <a:endCxn id="9" idx="0"/>
          </p:cNvCxnSpPr>
          <p:nvPr/>
        </p:nvCxnSpPr>
        <p:spPr>
          <a:xfrm>
            <a:off x="6883878" y="2243402"/>
            <a:ext cx="2630509" cy="28786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6" idx="3"/>
            <a:endCxn id="8" idx="0"/>
          </p:cNvCxnSpPr>
          <p:nvPr/>
        </p:nvCxnSpPr>
        <p:spPr>
          <a:xfrm flipH="1">
            <a:off x="2669893" y="2243402"/>
            <a:ext cx="2634368" cy="28786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264059" y="3391382"/>
            <a:ext cx="1713053" cy="8333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Medio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77112" y="1354236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</a:t>
            </a:r>
            <a:r>
              <a:rPr lang="es-MX" sz="2000" b="1" dirty="0">
                <a:latin typeface="Calisto MT" panose="02040603050505030304" pitchFamily="18" charset="0"/>
              </a:rPr>
              <a:t>Común</a:t>
            </a:r>
          </a:p>
        </p:txBody>
      </p:sp>
      <p:sp>
        <p:nvSpPr>
          <p:cNvPr id="8" name="Elipse 7"/>
          <p:cNvSpPr/>
          <p:nvPr/>
        </p:nvSpPr>
        <p:spPr>
          <a:xfrm>
            <a:off x="1552935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A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397429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B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16810" y="3391381"/>
            <a:ext cx="1713053" cy="8333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Medio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4240281" y="2243402"/>
            <a:ext cx="1057630" cy="1147979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6" idx="5"/>
          </p:cNvCxnSpPr>
          <p:nvPr/>
        </p:nvCxnSpPr>
        <p:spPr>
          <a:xfrm>
            <a:off x="6883878" y="2243402"/>
            <a:ext cx="1066322" cy="114797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3786850" y="5563256"/>
            <a:ext cx="4610579" cy="0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V="1">
            <a:off x="3791768" y="5759900"/>
            <a:ext cx="4610579" cy="0"/>
          </a:xfrm>
          <a:prstGeom prst="line">
            <a:avLst/>
          </a:prstGeom>
          <a:ln w="381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361878" y="23733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Señal C</a:t>
            </a:r>
            <a:endParaRPr lang="es-MX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33662" y="23751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Señal C</a:t>
            </a:r>
            <a:endParaRPr lang="es-MX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790559" y="519501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Señal A – Señal C</a:t>
            </a:r>
            <a:endParaRPr lang="es-MX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613075" y="5772856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Señal B – Señal C</a:t>
            </a:r>
            <a:endParaRPr lang="es-MX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760938" y="6236736"/>
            <a:ext cx="6662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(</a:t>
            </a:r>
            <a:r>
              <a:rPr lang="es-MX" sz="20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Señal A – Señal C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) – (</a:t>
            </a:r>
            <a:r>
              <a:rPr lang="es-MX" sz="20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Señal </a:t>
            </a:r>
            <a:r>
              <a:rPr lang="es-MX" sz="20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B </a:t>
            </a:r>
            <a:r>
              <a:rPr lang="es-MX" sz="20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– Señal C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) = </a:t>
            </a:r>
            <a:r>
              <a:rPr lang="es-MX" sz="20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Señal A – Señal B</a:t>
            </a:r>
            <a:endParaRPr lang="es-MX" sz="2000" b="1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72810" y="2033658"/>
            <a:ext cx="6991110" cy="2800767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Sistema Seguro de Transferencia de Tiempo y Frecuencia en Tiempo Real (SSTTF-TR)</a:t>
            </a:r>
            <a:endParaRPr lang="es-MX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5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67473" y="1351508"/>
            <a:ext cx="10857053" cy="4154984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El </a:t>
            </a:r>
            <a:r>
              <a:rPr lang="es-ES" sz="2400" b="1" dirty="0">
                <a:solidFill>
                  <a:schemeClr val="bg1"/>
                </a:solidFill>
                <a:latin typeface="Calisto MT" panose="02040603050505030304" pitchFamily="18" charset="0"/>
              </a:rPr>
              <a:t>Sistema Seguro de Transferencia de Tiempo y Frecuencia en Tiempo Real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(</a:t>
            </a:r>
            <a:r>
              <a:rPr lang="es-ES" sz="24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SSTTF-TR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), es un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sistema de transferencia de tiempo de alta exactitud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que utiliza la técnica de vista común por GPS para comparar de manera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remota y continua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dos osciladores (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relojes).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En este esquema, un oscilador opera como referencia y el segundo como esclavo. Los datos de las mediciones de la vista común obtenidos por el sistema </a:t>
            </a:r>
            <a:r>
              <a:rPr lang="es-ES" sz="2400" b="1" dirty="0">
                <a:solidFill>
                  <a:schemeClr val="bg1"/>
                </a:solidFill>
                <a:latin typeface="Calisto MT" panose="02040603050505030304" pitchFamily="18" charset="0"/>
              </a:rPr>
              <a:t>SSTTF-TR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 de cada oscilador son compartidos a través de la transferencia de datos seguro (cifrado </a:t>
            </a:r>
            <a:r>
              <a:rPr lang="es-ES" sz="2400" dirty="0" err="1">
                <a:solidFill>
                  <a:schemeClr val="bg1"/>
                </a:solidFill>
                <a:latin typeface="Calisto MT" panose="02040603050505030304" pitchFamily="18" charset="0"/>
              </a:rPr>
              <a:t>homomórfico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 aditivo), manteniendo la integridad y confidencialidad de las mediciones. Estas mediciones corresponden a las diferencias de tiempo entre el oscilador de referencia y el esclavo, este último utiliza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dicha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información para corregir su frecuencia, haciendo que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la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diferencia sea mínima (replica la frecuencia del oscilador de referencia). </a:t>
            </a:r>
          </a:p>
        </p:txBody>
      </p:sp>
    </p:spTree>
    <p:extLst>
      <p:ext uri="{BB962C8B-B14F-4D97-AF65-F5344CB8AC3E}">
        <p14:creationId xmlns:p14="http://schemas.microsoft.com/office/powerpoint/2010/main" val="20192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00445" y="2705725"/>
            <a:ext cx="6991110" cy="1446550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Operación del sistema SSTTF-TR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7273" y="0"/>
            <a:ext cx="12209273" cy="6858000"/>
            <a:chOff x="-17273" y="0"/>
            <a:chExt cx="12209273" cy="6858000"/>
          </a:xfrm>
        </p:grpSpPr>
        <p:grpSp>
          <p:nvGrpSpPr>
            <p:cNvPr id="6" name="Grupo 5"/>
            <p:cNvGrpSpPr/>
            <p:nvPr/>
          </p:nvGrpSpPr>
          <p:grpSpPr>
            <a:xfrm>
              <a:off x="-17273" y="0"/>
              <a:ext cx="12209273" cy="6858000"/>
              <a:chOff x="-17273" y="0"/>
              <a:chExt cx="12209273" cy="6858000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7273" y="0"/>
                <a:ext cx="6111240" cy="685800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65520" y="0"/>
                <a:ext cx="6126480" cy="6858000"/>
              </a:xfrm>
              <a:prstGeom prst="rect">
                <a:avLst/>
              </a:prstGeom>
            </p:spPr>
          </p:pic>
        </p:grpSp>
        <p:sp>
          <p:nvSpPr>
            <p:cNvPr id="8" name="Forma libre 7"/>
            <p:cNvSpPr/>
            <p:nvPr/>
          </p:nvSpPr>
          <p:spPr>
            <a:xfrm>
              <a:off x="5926240" y="0"/>
              <a:ext cx="347243" cy="6858000"/>
            </a:xfrm>
            <a:custGeom>
              <a:avLst/>
              <a:gdLst>
                <a:gd name="connsiteX0" fmla="*/ 69448 w 833377"/>
                <a:gd name="connsiteY0" fmla="*/ 0 h 6875362"/>
                <a:gd name="connsiteX1" fmla="*/ 219919 w 833377"/>
                <a:gd name="connsiteY1" fmla="*/ 671332 h 6875362"/>
                <a:gd name="connsiteX2" fmla="*/ 0 w 833377"/>
                <a:gd name="connsiteY2" fmla="*/ 1354238 h 6875362"/>
                <a:gd name="connsiteX3" fmla="*/ 185195 w 833377"/>
                <a:gd name="connsiteY3" fmla="*/ 2118167 h 6875362"/>
                <a:gd name="connsiteX4" fmla="*/ 11574 w 833377"/>
                <a:gd name="connsiteY4" fmla="*/ 2754775 h 6875362"/>
                <a:gd name="connsiteX5" fmla="*/ 231493 w 833377"/>
                <a:gd name="connsiteY5" fmla="*/ 3588152 h 6875362"/>
                <a:gd name="connsiteX6" fmla="*/ 219919 w 833377"/>
                <a:gd name="connsiteY6" fmla="*/ 4039565 h 6875362"/>
                <a:gd name="connsiteX7" fmla="*/ 104172 w 833377"/>
                <a:gd name="connsiteY7" fmla="*/ 4479403 h 6875362"/>
                <a:gd name="connsiteX8" fmla="*/ 34724 w 833377"/>
                <a:gd name="connsiteY8" fmla="*/ 4849793 h 6875362"/>
                <a:gd name="connsiteX9" fmla="*/ 138896 w 833377"/>
                <a:gd name="connsiteY9" fmla="*/ 5162309 h 6875362"/>
                <a:gd name="connsiteX10" fmla="*/ 266217 w 833377"/>
                <a:gd name="connsiteY10" fmla="*/ 5613722 h 6875362"/>
                <a:gd name="connsiteX11" fmla="*/ 150471 w 833377"/>
                <a:gd name="connsiteY11" fmla="*/ 6111433 h 6875362"/>
                <a:gd name="connsiteX12" fmla="*/ 208344 w 833377"/>
                <a:gd name="connsiteY12" fmla="*/ 6423950 h 6875362"/>
                <a:gd name="connsiteX13" fmla="*/ 266217 w 833377"/>
                <a:gd name="connsiteY13" fmla="*/ 6852213 h 6875362"/>
                <a:gd name="connsiteX14" fmla="*/ 567159 w 833377"/>
                <a:gd name="connsiteY14" fmla="*/ 6875362 h 6875362"/>
                <a:gd name="connsiteX15" fmla="*/ 520860 w 833377"/>
                <a:gd name="connsiteY15" fmla="*/ 6504972 h 6875362"/>
                <a:gd name="connsiteX16" fmla="*/ 613458 w 833377"/>
                <a:gd name="connsiteY16" fmla="*/ 5937813 h 6875362"/>
                <a:gd name="connsiteX17" fmla="*/ 671331 w 833377"/>
                <a:gd name="connsiteY17" fmla="*/ 5486400 h 6875362"/>
                <a:gd name="connsiteX18" fmla="*/ 567159 w 833377"/>
                <a:gd name="connsiteY18" fmla="*/ 5023413 h 6875362"/>
                <a:gd name="connsiteX19" fmla="*/ 590309 w 833377"/>
                <a:gd name="connsiteY19" fmla="*/ 4629874 h 6875362"/>
                <a:gd name="connsiteX20" fmla="*/ 601883 w 833377"/>
                <a:gd name="connsiteY20" fmla="*/ 4236334 h 6875362"/>
                <a:gd name="connsiteX21" fmla="*/ 833377 w 833377"/>
                <a:gd name="connsiteY21" fmla="*/ 3692324 h 6875362"/>
                <a:gd name="connsiteX22" fmla="*/ 578734 w 833377"/>
                <a:gd name="connsiteY22" fmla="*/ 3136740 h 6875362"/>
                <a:gd name="connsiteX23" fmla="*/ 462987 w 833377"/>
                <a:gd name="connsiteY23" fmla="*/ 2546431 h 6875362"/>
                <a:gd name="connsiteX24" fmla="*/ 601883 w 833377"/>
                <a:gd name="connsiteY24" fmla="*/ 2118167 h 6875362"/>
                <a:gd name="connsiteX25" fmla="*/ 636607 w 833377"/>
                <a:gd name="connsiteY25" fmla="*/ 1620456 h 6875362"/>
                <a:gd name="connsiteX26" fmla="*/ 416688 w 833377"/>
                <a:gd name="connsiteY26" fmla="*/ 1226917 h 6875362"/>
                <a:gd name="connsiteX27" fmla="*/ 520860 w 833377"/>
                <a:gd name="connsiteY27" fmla="*/ 856527 h 6875362"/>
                <a:gd name="connsiteX28" fmla="*/ 567159 w 833377"/>
                <a:gd name="connsiteY28" fmla="*/ 393540 h 6875362"/>
                <a:gd name="connsiteX29" fmla="*/ 462987 w 833377"/>
                <a:gd name="connsiteY29" fmla="*/ 162046 h 6875362"/>
                <a:gd name="connsiteX30" fmla="*/ 439838 w 833377"/>
                <a:gd name="connsiteY30" fmla="*/ 11575 h 6875362"/>
                <a:gd name="connsiteX31" fmla="*/ 69448 w 833377"/>
                <a:gd name="connsiteY31" fmla="*/ 0 h 68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3377" h="6875362">
                  <a:moveTo>
                    <a:pt x="69448" y="0"/>
                  </a:moveTo>
                  <a:lnTo>
                    <a:pt x="219919" y="671332"/>
                  </a:lnTo>
                  <a:lnTo>
                    <a:pt x="0" y="1354238"/>
                  </a:lnTo>
                  <a:lnTo>
                    <a:pt x="185195" y="2118167"/>
                  </a:lnTo>
                  <a:lnTo>
                    <a:pt x="11574" y="2754775"/>
                  </a:lnTo>
                  <a:lnTo>
                    <a:pt x="231493" y="3588152"/>
                  </a:lnTo>
                  <a:lnTo>
                    <a:pt x="219919" y="4039565"/>
                  </a:lnTo>
                  <a:lnTo>
                    <a:pt x="104172" y="4479403"/>
                  </a:lnTo>
                  <a:lnTo>
                    <a:pt x="34724" y="4849793"/>
                  </a:lnTo>
                  <a:lnTo>
                    <a:pt x="138896" y="5162309"/>
                  </a:lnTo>
                  <a:lnTo>
                    <a:pt x="266217" y="5613722"/>
                  </a:lnTo>
                  <a:lnTo>
                    <a:pt x="150471" y="6111433"/>
                  </a:lnTo>
                  <a:lnTo>
                    <a:pt x="208344" y="6423950"/>
                  </a:lnTo>
                  <a:lnTo>
                    <a:pt x="266217" y="6852213"/>
                  </a:lnTo>
                  <a:lnTo>
                    <a:pt x="567159" y="6875362"/>
                  </a:lnTo>
                  <a:lnTo>
                    <a:pt x="520860" y="6504972"/>
                  </a:lnTo>
                  <a:lnTo>
                    <a:pt x="613458" y="5937813"/>
                  </a:lnTo>
                  <a:lnTo>
                    <a:pt x="671331" y="5486400"/>
                  </a:lnTo>
                  <a:lnTo>
                    <a:pt x="567159" y="5023413"/>
                  </a:lnTo>
                  <a:lnTo>
                    <a:pt x="590309" y="4629874"/>
                  </a:lnTo>
                  <a:lnTo>
                    <a:pt x="601883" y="4236334"/>
                  </a:lnTo>
                  <a:lnTo>
                    <a:pt x="833377" y="3692324"/>
                  </a:lnTo>
                  <a:lnTo>
                    <a:pt x="578734" y="3136740"/>
                  </a:lnTo>
                  <a:lnTo>
                    <a:pt x="462987" y="2546431"/>
                  </a:lnTo>
                  <a:lnTo>
                    <a:pt x="601883" y="2118167"/>
                  </a:lnTo>
                  <a:lnTo>
                    <a:pt x="636607" y="1620456"/>
                  </a:lnTo>
                  <a:lnTo>
                    <a:pt x="416688" y="1226917"/>
                  </a:lnTo>
                  <a:lnTo>
                    <a:pt x="520860" y="856527"/>
                  </a:lnTo>
                  <a:lnTo>
                    <a:pt x="567159" y="393540"/>
                  </a:lnTo>
                  <a:lnTo>
                    <a:pt x="462987" y="162046"/>
                  </a:lnTo>
                  <a:lnTo>
                    <a:pt x="439838" y="11575"/>
                  </a:lnTo>
                  <a:lnTo>
                    <a:pt x="6944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scene3d>
              <a:camera prst="isometricLeftDown">
                <a:rot lat="0" lon="600000" rev="0"/>
              </a:camera>
              <a:lightRig rig="flood" dir="t"/>
            </a:scene3d>
            <a:sp3d extrusionH="203200" prstMaterial="metal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76540" y="217463"/>
            <a:ext cx="172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6341" y="217463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4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7273" y="0"/>
            <a:ext cx="12209273" cy="6858000"/>
            <a:chOff x="-17273" y="0"/>
            <a:chExt cx="12209273" cy="6858000"/>
          </a:xfrm>
        </p:grpSpPr>
        <p:grpSp>
          <p:nvGrpSpPr>
            <p:cNvPr id="6" name="Grupo 5"/>
            <p:cNvGrpSpPr/>
            <p:nvPr/>
          </p:nvGrpSpPr>
          <p:grpSpPr>
            <a:xfrm>
              <a:off x="-17273" y="0"/>
              <a:ext cx="12209273" cy="6858000"/>
              <a:chOff x="-17273" y="0"/>
              <a:chExt cx="12209273" cy="6858000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7273" y="0"/>
                <a:ext cx="6111240" cy="685800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65520" y="0"/>
                <a:ext cx="6126480" cy="6858000"/>
              </a:xfrm>
              <a:prstGeom prst="rect">
                <a:avLst/>
              </a:prstGeom>
            </p:spPr>
          </p:pic>
        </p:grpSp>
        <p:sp>
          <p:nvSpPr>
            <p:cNvPr id="10" name="Forma libre 9"/>
            <p:cNvSpPr/>
            <p:nvPr/>
          </p:nvSpPr>
          <p:spPr>
            <a:xfrm>
              <a:off x="5926240" y="0"/>
              <a:ext cx="347243" cy="6858000"/>
            </a:xfrm>
            <a:custGeom>
              <a:avLst/>
              <a:gdLst>
                <a:gd name="connsiteX0" fmla="*/ 69448 w 833377"/>
                <a:gd name="connsiteY0" fmla="*/ 0 h 6875362"/>
                <a:gd name="connsiteX1" fmla="*/ 219919 w 833377"/>
                <a:gd name="connsiteY1" fmla="*/ 671332 h 6875362"/>
                <a:gd name="connsiteX2" fmla="*/ 0 w 833377"/>
                <a:gd name="connsiteY2" fmla="*/ 1354238 h 6875362"/>
                <a:gd name="connsiteX3" fmla="*/ 185195 w 833377"/>
                <a:gd name="connsiteY3" fmla="*/ 2118167 h 6875362"/>
                <a:gd name="connsiteX4" fmla="*/ 11574 w 833377"/>
                <a:gd name="connsiteY4" fmla="*/ 2754775 h 6875362"/>
                <a:gd name="connsiteX5" fmla="*/ 231493 w 833377"/>
                <a:gd name="connsiteY5" fmla="*/ 3588152 h 6875362"/>
                <a:gd name="connsiteX6" fmla="*/ 219919 w 833377"/>
                <a:gd name="connsiteY6" fmla="*/ 4039565 h 6875362"/>
                <a:gd name="connsiteX7" fmla="*/ 104172 w 833377"/>
                <a:gd name="connsiteY7" fmla="*/ 4479403 h 6875362"/>
                <a:gd name="connsiteX8" fmla="*/ 34724 w 833377"/>
                <a:gd name="connsiteY8" fmla="*/ 4849793 h 6875362"/>
                <a:gd name="connsiteX9" fmla="*/ 138896 w 833377"/>
                <a:gd name="connsiteY9" fmla="*/ 5162309 h 6875362"/>
                <a:gd name="connsiteX10" fmla="*/ 266217 w 833377"/>
                <a:gd name="connsiteY10" fmla="*/ 5613722 h 6875362"/>
                <a:gd name="connsiteX11" fmla="*/ 150471 w 833377"/>
                <a:gd name="connsiteY11" fmla="*/ 6111433 h 6875362"/>
                <a:gd name="connsiteX12" fmla="*/ 208344 w 833377"/>
                <a:gd name="connsiteY12" fmla="*/ 6423950 h 6875362"/>
                <a:gd name="connsiteX13" fmla="*/ 266217 w 833377"/>
                <a:gd name="connsiteY13" fmla="*/ 6852213 h 6875362"/>
                <a:gd name="connsiteX14" fmla="*/ 567159 w 833377"/>
                <a:gd name="connsiteY14" fmla="*/ 6875362 h 6875362"/>
                <a:gd name="connsiteX15" fmla="*/ 520860 w 833377"/>
                <a:gd name="connsiteY15" fmla="*/ 6504972 h 6875362"/>
                <a:gd name="connsiteX16" fmla="*/ 613458 w 833377"/>
                <a:gd name="connsiteY16" fmla="*/ 5937813 h 6875362"/>
                <a:gd name="connsiteX17" fmla="*/ 671331 w 833377"/>
                <a:gd name="connsiteY17" fmla="*/ 5486400 h 6875362"/>
                <a:gd name="connsiteX18" fmla="*/ 567159 w 833377"/>
                <a:gd name="connsiteY18" fmla="*/ 5023413 h 6875362"/>
                <a:gd name="connsiteX19" fmla="*/ 590309 w 833377"/>
                <a:gd name="connsiteY19" fmla="*/ 4629874 h 6875362"/>
                <a:gd name="connsiteX20" fmla="*/ 601883 w 833377"/>
                <a:gd name="connsiteY20" fmla="*/ 4236334 h 6875362"/>
                <a:gd name="connsiteX21" fmla="*/ 833377 w 833377"/>
                <a:gd name="connsiteY21" fmla="*/ 3692324 h 6875362"/>
                <a:gd name="connsiteX22" fmla="*/ 578734 w 833377"/>
                <a:gd name="connsiteY22" fmla="*/ 3136740 h 6875362"/>
                <a:gd name="connsiteX23" fmla="*/ 462987 w 833377"/>
                <a:gd name="connsiteY23" fmla="*/ 2546431 h 6875362"/>
                <a:gd name="connsiteX24" fmla="*/ 601883 w 833377"/>
                <a:gd name="connsiteY24" fmla="*/ 2118167 h 6875362"/>
                <a:gd name="connsiteX25" fmla="*/ 636607 w 833377"/>
                <a:gd name="connsiteY25" fmla="*/ 1620456 h 6875362"/>
                <a:gd name="connsiteX26" fmla="*/ 416688 w 833377"/>
                <a:gd name="connsiteY26" fmla="*/ 1226917 h 6875362"/>
                <a:gd name="connsiteX27" fmla="*/ 520860 w 833377"/>
                <a:gd name="connsiteY27" fmla="*/ 856527 h 6875362"/>
                <a:gd name="connsiteX28" fmla="*/ 567159 w 833377"/>
                <a:gd name="connsiteY28" fmla="*/ 393540 h 6875362"/>
                <a:gd name="connsiteX29" fmla="*/ 462987 w 833377"/>
                <a:gd name="connsiteY29" fmla="*/ 162046 h 6875362"/>
                <a:gd name="connsiteX30" fmla="*/ 439838 w 833377"/>
                <a:gd name="connsiteY30" fmla="*/ 11575 h 6875362"/>
                <a:gd name="connsiteX31" fmla="*/ 69448 w 833377"/>
                <a:gd name="connsiteY31" fmla="*/ 0 h 68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3377" h="6875362">
                  <a:moveTo>
                    <a:pt x="69448" y="0"/>
                  </a:moveTo>
                  <a:lnTo>
                    <a:pt x="219919" y="671332"/>
                  </a:lnTo>
                  <a:lnTo>
                    <a:pt x="0" y="1354238"/>
                  </a:lnTo>
                  <a:lnTo>
                    <a:pt x="185195" y="2118167"/>
                  </a:lnTo>
                  <a:lnTo>
                    <a:pt x="11574" y="2754775"/>
                  </a:lnTo>
                  <a:lnTo>
                    <a:pt x="231493" y="3588152"/>
                  </a:lnTo>
                  <a:lnTo>
                    <a:pt x="219919" y="4039565"/>
                  </a:lnTo>
                  <a:lnTo>
                    <a:pt x="104172" y="4479403"/>
                  </a:lnTo>
                  <a:lnTo>
                    <a:pt x="34724" y="4849793"/>
                  </a:lnTo>
                  <a:lnTo>
                    <a:pt x="138896" y="5162309"/>
                  </a:lnTo>
                  <a:lnTo>
                    <a:pt x="266217" y="5613722"/>
                  </a:lnTo>
                  <a:lnTo>
                    <a:pt x="150471" y="6111433"/>
                  </a:lnTo>
                  <a:lnTo>
                    <a:pt x="208344" y="6423950"/>
                  </a:lnTo>
                  <a:lnTo>
                    <a:pt x="266217" y="6852213"/>
                  </a:lnTo>
                  <a:lnTo>
                    <a:pt x="567159" y="6875362"/>
                  </a:lnTo>
                  <a:lnTo>
                    <a:pt x="520860" y="6504972"/>
                  </a:lnTo>
                  <a:lnTo>
                    <a:pt x="613458" y="5937813"/>
                  </a:lnTo>
                  <a:lnTo>
                    <a:pt x="671331" y="5486400"/>
                  </a:lnTo>
                  <a:lnTo>
                    <a:pt x="567159" y="5023413"/>
                  </a:lnTo>
                  <a:lnTo>
                    <a:pt x="590309" y="4629874"/>
                  </a:lnTo>
                  <a:lnTo>
                    <a:pt x="601883" y="4236334"/>
                  </a:lnTo>
                  <a:lnTo>
                    <a:pt x="833377" y="3692324"/>
                  </a:lnTo>
                  <a:lnTo>
                    <a:pt x="578734" y="3136740"/>
                  </a:lnTo>
                  <a:lnTo>
                    <a:pt x="462987" y="2546431"/>
                  </a:lnTo>
                  <a:lnTo>
                    <a:pt x="601883" y="2118167"/>
                  </a:lnTo>
                  <a:lnTo>
                    <a:pt x="636607" y="1620456"/>
                  </a:lnTo>
                  <a:lnTo>
                    <a:pt x="416688" y="1226917"/>
                  </a:lnTo>
                  <a:lnTo>
                    <a:pt x="520860" y="856527"/>
                  </a:lnTo>
                  <a:lnTo>
                    <a:pt x="567159" y="393540"/>
                  </a:lnTo>
                  <a:lnTo>
                    <a:pt x="462987" y="162046"/>
                  </a:lnTo>
                  <a:lnTo>
                    <a:pt x="439838" y="11575"/>
                  </a:lnTo>
                  <a:lnTo>
                    <a:pt x="6944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scene3d>
              <a:camera prst="isometricLeftDown">
                <a:rot lat="0" lon="600000" rev="0"/>
              </a:camera>
              <a:lightRig rig="flood" dir="t"/>
            </a:scene3d>
            <a:sp3d extrusionH="203200" prstMaterial="metal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76540" y="217463"/>
            <a:ext cx="172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6341" y="217463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905493" y="6009098"/>
            <a:ext cx="118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UTC(CNM)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endParaRPr lang="es-MX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9" y="4625126"/>
            <a:ext cx="1371600" cy="1371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72" name="CuadroTexto 71"/>
          <p:cNvSpPr txBox="1"/>
          <p:nvPr/>
        </p:nvSpPr>
        <p:spPr>
          <a:xfrm>
            <a:off x="328092" y="2216171"/>
            <a:ext cx="434108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El CENAM  mantiene y genera la Hora Oficial, basado en el Tiempo Universal Coordinado del CENAM,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UTC(CNM)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 El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UTC(CNM)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está definido por una señal de un pulso por segundo (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1 PPS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) generado por un oscilador de referencia con frecuencia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2" grpId="0" animBg="1"/>
      <p:bldP spid="7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7273" y="0"/>
            <a:ext cx="12209273" cy="6858000"/>
            <a:chOff x="-17273" y="0"/>
            <a:chExt cx="12209273" cy="6858000"/>
          </a:xfrm>
        </p:grpSpPr>
        <p:grpSp>
          <p:nvGrpSpPr>
            <p:cNvPr id="6" name="Grupo 5"/>
            <p:cNvGrpSpPr/>
            <p:nvPr/>
          </p:nvGrpSpPr>
          <p:grpSpPr>
            <a:xfrm>
              <a:off x="-17273" y="0"/>
              <a:ext cx="12209273" cy="6858000"/>
              <a:chOff x="-17273" y="0"/>
              <a:chExt cx="12209273" cy="6858000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7273" y="0"/>
                <a:ext cx="6111240" cy="685800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65520" y="0"/>
                <a:ext cx="6126480" cy="6858000"/>
              </a:xfrm>
              <a:prstGeom prst="rect">
                <a:avLst/>
              </a:prstGeom>
            </p:spPr>
          </p:pic>
        </p:grpSp>
        <p:sp>
          <p:nvSpPr>
            <p:cNvPr id="12" name="Forma libre 11"/>
            <p:cNvSpPr/>
            <p:nvPr/>
          </p:nvSpPr>
          <p:spPr>
            <a:xfrm>
              <a:off x="5926240" y="0"/>
              <a:ext cx="347243" cy="6858000"/>
            </a:xfrm>
            <a:custGeom>
              <a:avLst/>
              <a:gdLst>
                <a:gd name="connsiteX0" fmla="*/ 69448 w 833377"/>
                <a:gd name="connsiteY0" fmla="*/ 0 h 6875362"/>
                <a:gd name="connsiteX1" fmla="*/ 219919 w 833377"/>
                <a:gd name="connsiteY1" fmla="*/ 671332 h 6875362"/>
                <a:gd name="connsiteX2" fmla="*/ 0 w 833377"/>
                <a:gd name="connsiteY2" fmla="*/ 1354238 h 6875362"/>
                <a:gd name="connsiteX3" fmla="*/ 185195 w 833377"/>
                <a:gd name="connsiteY3" fmla="*/ 2118167 h 6875362"/>
                <a:gd name="connsiteX4" fmla="*/ 11574 w 833377"/>
                <a:gd name="connsiteY4" fmla="*/ 2754775 h 6875362"/>
                <a:gd name="connsiteX5" fmla="*/ 231493 w 833377"/>
                <a:gd name="connsiteY5" fmla="*/ 3588152 h 6875362"/>
                <a:gd name="connsiteX6" fmla="*/ 219919 w 833377"/>
                <a:gd name="connsiteY6" fmla="*/ 4039565 h 6875362"/>
                <a:gd name="connsiteX7" fmla="*/ 104172 w 833377"/>
                <a:gd name="connsiteY7" fmla="*/ 4479403 h 6875362"/>
                <a:gd name="connsiteX8" fmla="*/ 34724 w 833377"/>
                <a:gd name="connsiteY8" fmla="*/ 4849793 h 6875362"/>
                <a:gd name="connsiteX9" fmla="*/ 138896 w 833377"/>
                <a:gd name="connsiteY9" fmla="*/ 5162309 h 6875362"/>
                <a:gd name="connsiteX10" fmla="*/ 266217 w 833377"/>
                <a:gd name="connsiteY10" fmla="*/ 5613722 h 6875362"/>
                <a:gd name="connsiteX11" fmla="*/ 150471 w 833377"/>
                <a:gd name="connsiteY11" fmla="*/ 6111433 h 6875362"/>
                <a:gd name="connsiteX12" fmla="*/ 208344 w 833377"/>
                <a:gd name="connsiteY12" fmla="*/ 6423950 h 6875362"/>
                <a:gd name="connsiteX13" fmla="*/ 266217 w 833377"/>
                <a:gd name="connsiteY13" fmla="*/ 6852213 h 6875362"/>
                <a:gd name="connsiteX14" fmla="*/ 567159 w 833377"/>
                <a:gd name="connsiteY14" fmla="*/ 6875362 h 6875362"/>
                <a:gd name="connsiteX15" fmla="*/ 520860 w 833377"/>
                <a:gd name="connsiteY15" fmla="*/ 6504972 h 6875362"/>
                <a:gd name="connsiteX16" fmla="*/ 613458 w 833377"/>
                <a:gd name="connsiteY16" fmla="*/ 5937813 h 6875362"/>
                <a:gd name="connsiteX17" fmla="*/ 671331 w 833377"/>
                <a:gd name="connsiteY17" fmla="*/ 5486400 h 6875362"/>
                <a:gd name="connsiteX18" fmla="*/ 567159 w 833377"/>
                <a:gd name="connsiteY18" fmla="*/ 5023413 h 6875362"/>
                <a:gd name="connsiteX19" fmla="*/ 590309 w 833377"/>
                <a:gd name="connsiteY19" fmla="*/ 4629874 h 6875362"/>
                <a:gd name="connsiteX20" fmla="*/ 601883 w 833377"/>
                <a:gd name="connsiteY20" fmla="*/ 4236334 h 6875362"/>
                <a:gd name="connsiteX21" fmla="*/ 833377 w 833377"/>
                <a:gd name="connsiteY21" fmla="*/ 3692324 h 6875362"/>
                <a:gd name="connsiteX22" fmla="*/ 578734 w 833377"/>
                <a:gd name="connsiteY22" fmla="*/ 3136740 h 6875362"/>
                <a:gd name="connsiteX23" fmla="*/ 462987 w 833377"/>
                <a:gd name="connsiteY23" fmla="*/ 2546431 h 6875362"/>
                <a:gd name="connsiteX24" fmla="*/ 601883 w 833377"/>
                <a:gd name="connsiteY24" fmla="*/ 2118167 h 6875362"/>
                <a:gd name="connsiteX25" fmla="*/ 636607 w 833377"/>
                <a:gd name="connsiteY25" fmla="*/ 1620456 h 6875362"/>
                <a:gd name="connsiteX26" fmla="*/ 416688 w 833377"/>
                <a:gd name="connsiteY26" fmla="*/ 1226917 h 6875362"/>
                <a:gd name="connsiteX27" fmla="*/ 520860 w 833377"/>
                <a:gd name="connsiteY27" fmla="*/ 856527 h 6875362"/>
                <a:gd name="connsiteX28" fmla="*/ 567159 w 833377"/>
                <a:gd name="connsiteY28" fmla="*/ 393540 h 6875362"/>
                <a:gd name="connsiteX29" fmla="*/ 462987 w 833377"/>
                <a:gd name="connsiteY29" fmla="*/ 162046 h 6875362"/>
                <a:gd name="connsiteX30" fmla="*/ 439838 w 833377"/>
                <a:gd name="connsiteY30" fmla="*/ 11575 h 6875362"/>
                <a:gd name="connsiteX31" fmla="*/ 69448 w 833377"/>
                <a:gd name="connsiteY31" fmla="*/ 0 h 68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3377" h="6875362">
                  <a:moveTo>
                    <a:pt x="69448" y="0"/>
                  </a:moveTo>
                  <a:lnTo>
                    <a:pt x="219919" y="671332"/>
                  </a:lnTo>
                  <a:lnTo>
                    <a:pt x="0" y="1354238"/>
                  </a:lnTo>
                  <a:lnTo>
                    <a:pt x="185195" y="2118167"/>
                  </a:lnTo>
                  <a:lnTo>
                    <a:pt x="11574" y="2754775"/>
                  </a:lnTo>
                  <a:lnTo>
                    <a:pt x="231493" y="3588152"/>
                  </a:lnTo>
                  <a:lnTo>
                    <a:pt x="219919" y="4039565"/>
                  </a:lnTo>
                  <a:lnTo>
                    <a:pt x="104172" y="4479403"/>
                  </a:lnTo>
                  <a:lnTo>
                    <a:pt x="34724" y="4849793"/>
                  </a:lnTo>
                  <a:lnTo>
                    <a:pt x="138896" y="5162309"/>
                  </a:lnTo>
                  <a:lnTo>
                    <a:pt x="266217" y="5613722"/>
                  </a:lnTo>
                  <a:lnTo>
                    <a:pt x="150471" y="6111433"/>
                  </a:lnTo>
                  <a:lnTo>
                    <a:pt x="208344" y="6423950"/>
                  </a:lnTo>
                  <a:lnTo>
                    <a:pt x="266217" y="6852213"/>
                  </a:lnTo>
                  <a:lnTo>
                    <a:pt x="567159" y="6875362"/>
                  </a:lnTo>
                  <a:lnTo>
                    <a:pt x="520860" y="6504972"/>
                  </a:lnTo>
                  <a:lnTo>
                    <a:pt x="613458" y="5937813"/>
                  </a:lnTo>
                  <a:lnTo>
                    <a:pt x="671331" y="5486400"/>
                  </a:lnTo>
                  <a:lnTo>
                    <a:pt x="567159" y="5023413"/>
                  </a:lnTo>
                  <a:lnTo>
                    <a:pt x="590309" y="4629874"/>
                  </a:lnTo>
                  <a:lnTo>
                    <a:pt x="601883" y="4236334"/>
                  </a:lnTo>
                  <a:lnTo>
                    <a:pt x="833377" y="3692324"/>
                  </a:lnTo>
                  <a:lnTo>
                    <a:pt x="578734" y="3136740"/>
                  </a:lnTo>
                  <a:lnTo>
                    <a:pt x="462987" y="2546431"/>
                  </a:lnTo>
                  <a:lnTo>
                    <a:pt x="601883" y="2118167"/>
                  </a:lnTo>
                  <a:lnTo>
                    <a:pt x="636607" y="1620456"/>
                  </a:lnTo>
                  <a:lnTo>
                    <a:pt x="416688" y="1226917"/>
                  </a:lnTo>
                  <a:lnTo>
                    <a:pt x="520860" y="856527"/>
                  </a:lnTo>
                  <a:lnTo>
                    <a:pt x="567159" y="393540"/>
                  </a:lnTo>
                  <a:lnTo>
                    <a:pt x="462987" y="162046"/>
                  </a:lnTo>
                  <a:lnTo>
                    <a:pt x="439838" y="11575"/>
                  </a:lnTo>
                  <a:lnTo>
                    <a:pt x="6944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scene3d>
              <a:camera prst="isometricLeftDown">
                <a:rot lat="0" lon="600000" rev="0"/>
              </a:camera>
              <a:lightRig rig="flood" dir="t"/>
            </a:scene3d>
            <a:sp3d extrusionH="203200" prstMaterial="metal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76540" y="217463"/>
            <a:ext cx="172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6341" y="217463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905493" y="6009098"/>
            <a:ext cx="118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UTC(CNM)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endParaRPr lang="es-MX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9474031" y="6009098"/>
            <a:ext cx="104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REMOTO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endParaRPr lang="es-MX" b="1" dirty="0"/>
          </a:p>
        </p:txBody>
      </p:sp>
      <p:pic>
        <p:nvPicPr>
          <p:cNvPr id="70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9" y="4625126"/>
            <a:ext cx="1371600" cy="1371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1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62" y="4623017"/>
            <a:ext cx="1371600" cy="1371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8166266" y="2354670"/>
            <a:ext cx="365773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Un reloj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se encuentra en la Ciudad de México (a 220 km de Querétaro), con una señal de un pulso por segundo (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1 PPS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generado por un oscilador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con frecuencia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s-MX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7273" y="0"/>
            <a:ext cx="12209273" cy="6858000"/>
            <a:chOff x="-17273" y="0"/>
            <a:chExt cx="12209273" cy="6858000"/>
          </a:xfrm>
        </p:grpSpPr>
        <p:grpSp>
          <p:nvGrpSpPr>
            <p:cNvPr id="6" name="Grupo 5"/>
            <p:cNvGrpSpPr/>
            <p:nvPr/>
          </p:nvGrpSpPr>
          <p:grpSpPr>
            <a:xfrm>
              <a:off x="-17273" y="0"/>
              <a:ext cx="12209273" cy="6858000"/>
              <a:chOff x="-17273" y="0"/>
              <a:chExt cx="12209273" cy="6858000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7273" y="0"/>
                <a:ext cx="6111240" cy="685800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65520" y="0"/>
                <a:ext cx="6126480" cy="6858000"/>
              </a:xfrm>
              <a:prstGeom prst="rect">
                <a:avLst/>
              </a:prstGeom>
            </p:spPr>
          </p:pic>
        </p:grpSp>
        <p:sp>
          <p:nvSpPr>
            <p:cNvPr id="21" name="Forma libre 20"/>
            <p:cNvSpPr/>
            <p:nvPr/>
          </p:nvSpPr>
          <p:spPr>
            <a:xfrm>
              <a:off x="5926240" y="0"/>
              <a:ext cx="347243" cy="6858000"/>
            </a:xfrm>
            <a:custGeom>
              <a:avLst/>
              <a:gdLst>
                <a:gd name="connsiteX0" fmla="*/ 69448 w 833377"/>
                <a:gd name="connsiteY0" fmla="*/ 0 h 6875362"/>
                <a:gd name="connsiteX1" fmla="*/ 219919 w 833377"/>
                <a:gd name="connsiteY1" fmla="*/ 671332 h 6875362"/>
                <a:gd name="connsiteX2" fmla="*/ 0 w 833377"/>
                <a:gd name="connsiteY2" fmla="*/ 1354238 h 6875362"/>
                <a:gd name="connsiteX3" fmla="*/ 185195 w 833377"/>
                <a:gd name="connsiteY3" fmla="*/ 2118167 h 6875362"/>
                <a:gd name="connsiteX4" fmla="*/ 11574 w 833377"/>
                <a:gd name="connsiteY4" fmla="*/ 2754775 h 6875362"/>
                <a:gd name="connsiteX5" fmla="*/ 231493 w 833377"/>
                <a:gd name="connsiteY5" fmla="*/ 3588152 h 6875362"/>
                <a:gd name="connsiteX6" fmla="*/ 219919 w 833377"/>
                <a:gd name="connsiteY6" fmla="*/ 4039565 h 6875362"/>
                <a:gd name="connsiteX7" fmla="*/ 104172 w 833377"/>
                <a:gd name="connsiteY7" fmla="*/ 4479403 h 6875362"/>
                <a:gd name="connsiteX8" fmla="*/ 34724 w 833377"/>
                <a:gd name="connsiteY8" fmla="*/ 4849793 h 6875362"/>
                <a:gd name="connsiteX9" fmla="*/ 138896 w 833377"/>
                <a:gd name="connsiteY9" fmla="*/ 5162309 h 6875362"/>
                <a:gd name="connsiteX10" fmla="*/ 266217 w 833377"/>
                <a:gd name="connsiteY10" fmla="*/ 5613722 h 6875362"/>
                <a:gd name="connsiteX11" fmla="*/ 150471 w 833377"/>
                <a:gd name="connsiteY11" fmla="*/ 6111433 h 6875362"/>
                <a:gd name="connsiteX12" fmla="*/ 208344 w 833377"/>
                <a:gd name="connsiteY12" fmla="*/ 6423950 h 6875362"/>
                <a:gd name="connsiteX13" fmla="*/ 266217 w 833377"/>
                <a:gd name="connsiteY13" fmla="*/ 6852213 h 6875362"/>
                <a:gd name="connsiteX14" fmla="*/ 567159 w 833377"/>
                <a:gd name="connsiteY14" fmla="*/ 6875362 h 6875362"/>
                <a:gd name="connsiteX15" fmla="*/ 520860 w 833377"/>
                <a:gd name="connsiteY15" fmla="*/ 6504972 h 6875362"/>
                <a:gd name="connsiteX16" fmla="*/ 613458 w 833377"/>
                <a:gd name="connsiteY16" fmla="*/ 5937813 h 6875362"/>
                <a:gd name="connsiteX17" fmla="*/ 671331 w 833377"/>
                <a:gd name="connsiteY17" fmla="*/ 5486400 h 6875362"/>
                <a:gd name="connsiteX18" fmla="*/ 567159 w 833377"/>
                <a:gd name="connsiteY18" fmla="*/ 5023413 h 6875362"/>
                <a:gd name="connsiteX19" fmla="*/ 590309 w 833377"/>
                <a:gd name="connsiteY19" fmla="*/ 4629874 h 6875362"/>
                <a:gd name="connsiteX20" fmla="*/ 601883 w 833377"/>
                <a:gd name="connsiteY20" fmla="*/ 4236334 h 6875362"/>
                <a:gd name="connsiteX21" fmla="*/ 833377 w 833377"/>
                <a:gd name="connsiteY21" fmla="*/ 3692324 h 6875362"/>
                <a:gd name="connsiteX22" fmla="*/ 578734 w 833377"/>
                <a:gd name="connsiteY22" fmla="*/ 3136740 h 6875362"/>
                <a:gd name="connsiteX23" fmla="*/ 462987 w 833377"/>
                <a:gd name="connsiteY23" fmla="*/ 2546431 h 6875362"/>
                <a:gd name="connsiteX24" fmla="*/ 601883 w 833377"/>
                <a:gd name="connsiteY24" fmla="*/ 2118167 h 6875362"/>
                <a:gd name="connsiteX25" fmla="*/ 636607 w 833377"/>
                <a:gd name="connsiteY25" fmla="*/ 1620456 h 6875362"/>
                <a:gd name="connsiteX26" fmla="*/ 416688 w 833377"/>
                <a:gd name="connsiteY26" fmla="*/ 1226917 h 6875362"/>
                <a:gd name="connsiteX27" fmla="*/ 520860 w 833377"/>
                <a:gd name="connsiteY27" fmla="*/ 856527 h 6875362"/>
                <a:gd name="connsiteX28" fmla="*/ 567159 w 833377"/>
                <a:gd name="connsiteY28" fmla="*/ 393540 h 6875362"/>
                <a:gd name="connsiteX29" fmla="*/ 462987 w 833377"/>
                <a:gd name="connsiteY29" fmla="*/ 162046 h 6875362"/>
                <a:gd name="connsiteX30" fmla="*/ 439838 w 833377"/>
                <a:gd name="connsiteY30" fmla="*/ 11575 h 6875362"/>
                <a:gd name="connsiteX31" fmla="*/ 69448 w 833377"/>
                <a:gd name="connsiteY31" fmla="*/ 0 h 68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3377" h="6875362">
                  <a:moveTo>
                    <a:pt x="69448" y="0"/>
                  </a:moveTo>
                  <a:lnTo>
                    <a:pt x="219919" y="671332"/>
                  </a:lnTo>
                  <a:lnTo>
                    <a:pt x="0" y="1354238"/>
                  </a:lnTo>
                  <a:lnTo>
                    <a:pt x="185195" y="2118167"/>
                  </a:lnTo>
                  <a:lnTo>
                    <a:pt x="11574" y="2754775"/>
                  </a:lnTo>
                  <a:lnTo>
                    <a:pt x="231493" y="3588152"/>
                  </a:lnTo>
                  <a:lnTo>
                    <a:pt x="219919" y="4039565"/>
                  </a:lnTo>
                  <a:lnTo>
                    <a:pt x="104172" y="4479403"/>
                  </a:lnTo>
                  <a:lnTo>
                    <a:pt x="34724" y="4849793"/>
                  </a:lnTo>
                  <a:lnTo>
                    <a:pt x="138896" y="5162309"/>
                  </a:lnTo>
                  <a:lnTo>
                    <a:pt x="266217" y="5613722"/>
                  </a:lnTo>
                  <a:lnTo>
                    <a:pt x="150471" y="6111433"/>
                  </a:lnTo>
                  <a:lnTo>
                    <a:pt x="208344" y="6423950"/>
                  </a:lnTo>
                  <a:lnTo>
                    <a:pt x="266217" y="6852213"/>
                  </a:lnTo>
                  <a:lnTo>
                    <a:pt x="567159" y="6875362"/>
                  </a:lnTo>
                  <a:lnTo>
                    <a:pt x="520860" y="6504972"/>
                  </a:lnTo>
                  <a:lnTo>
                    <a:pt x="613458" y="5937813"/>
                  </a:lnTo>
                  <a:lnTo>
                    <a:pt x="671331" y="5486400"/>
                  </a:lnTo>
                  <a:lnTo>
                    <a:pt x="567159" y="5023413"/>
                  </a:lnTo>
                  <a:lnTo>
                    <a:pt x="590309" y="4629874"/>
                  </a:lnTo>
                  <a:lnTo>
                    <a:pt x="601883" y="4236334"/>
                  </a:lnTo>
                  <a:lnTo>
                    <a:pt x="833377" y="3692324"/>
                  </a:lnTo>
                  <a:lnTo>
                    <a:pt x="578734" y="3136740"/>
                  </a:lnTo>
                  <a:lnTo>
                    <a:pt x="462987" y="2546431"/>
                  </a:lnTo>
                  <a:lnTo>
                    <a:pt x="601883" y="2118167"/>
                  </a:lnTo>
                  <a:lnTo>
                    <a:pt x="636607" y="1620456"/>
                  </a:lnTo>
                  <a:lnTo>
                    <a:pt x="416688" y="1226917"/>
                  </a:lnTo>
                  <a:lnTo>
                    <a:pt x="520860" y="856527"/>
                  </a:lnTo>
                  <a:lnTo>
                    <a:pt x="567159" y="393540"/>
                  </a:lnTo>
                  <a:lnTo>
                    <a:pt x="462987" y="162046"/>
                  </a:lnTo>
                  <a:lnTo>
                    <a:pt x="439838" y="11575"/>
                  </a:lnTo>
                  <a:lnTo>
                    <a:pt x="6944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scene3d>
              <a:camera prst="isometricLeftDown">
                <a:rot lat="0" lon="600000" rev="0"/>
              </a:camera>
              <a:lightRig rig="flood" dir="t"/>
            </a:scene3d>
            <a:sp3d extrusionH="203200" prstMaterial="metal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76540" y="217463"/>
            <a:ext cx="172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6341" y="217463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upo 31"/>
          <p:cNvGrpSpPr>
            <a:grpSpLocks noChangeAspect="1"/>
          </p:cNvGrpSpPr>
          <p:nvPr/>
        </p:nvGrpSpPr>
        <p:grpSpPr>
          <a:xfrm>
            <a:off x="1357259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3" name="Rectángulo 32"/>
            <p:cNvSpPr/>
            <p:nvPr/>
          </p:nvSpPr>
          <p:spPr>
            <a:xfrm>
              <a:off x="2356933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4" name="Retraso 33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1905493" y="6009098"/>
            <a:ext cx="118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UTC(CNM)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endParaRPr lang="es-MX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upo 35"/>
          <p:cNvGrpSpPr>
            <a:grpSpLocks noChangeAspect="1"/>
          </p:cNvGrpSpPr>
          <p:nvPr/>
        </p:nvGrpSpPr>
        <p:grpSpPr>
          <a:xfrm>
            <a:off x="8894643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7" name="Rectángulo 36"/>
            <p:cNvSpPr/>
            <p:nvPr/>
          </p:nvSpPr>
          <p:spPr>
            <a:xfrm>
              <a:off x="2365031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traso 37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9474031" y="6009098"/>
            <a:ext cx="104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REMOTO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endParaRPr lang="es-MX" b="1" dirty="0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97" y="3328266"/>
            <a:ext cx="2384298" cy="87210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77" y="3328266"/>
            <a:ext cx="2384298" cy="872109"/>
          </a:xfrm>
          <a:prstGeom prst="rect">
            <a:avLst/>
          </a:prstGeom>
        </p:spPr>
      </p:pic>
      <p:pic>
        <p:nvPicPr>
          <p:cNvPr id="70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9" y="4625126"/>
            <a:ext cx="1371600" cy="1371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1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62" y="4623017"/>
            <a:ext cx="1371600" cy="1371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4545715" y="3302655"/>
            <a:ext cx="313891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En cada sitio se instala un módulo del sistema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SSTTF-TR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con su antena receptora.  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/>
          <p:cNvGrpSpPr/>
          <p:nvPr/>
        </p:nvGrpSpPr>
        <p:grpSpPr>
          <a:xfrm>
            <a:off x="-17273" y="0"/>
            <a:ext cx="12209273" cy="6858000"/>
            <a:chOff x="-17273" y="0"/>
            <a:chExt cx="12209273" cy="6858000"/>
          </a:xfrm>
        </p:grpSpPr>
        <p:grpSp>
          <p:nvGrpSpPr>
            <p:cNvPr id="59" name="Grupo 58"/>
            <p:cNvGrpSpPr/>
            <p:nvPr/>
          </p:nvGrpSpPr>
          <p:grpSpPr>
            <a:xfrm>
              <a:off x="-17273" y="0"/>
              <a:ext cx="12209273" cy="6858000"/>
              <a:chOff x="-17273" y="0"/>
              <a:chExt cx="12209273" cy="6858000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7273" y="0"/>
                <a:ext cx="6111240" cy="685800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65520" y="0"/>
                <a:ext cx="6126480" cy="6858000"/>
              </a:xfrm>
              <a:prstGeom prst="rect">
                <a:avLst/>
              </a:prstGeom>
            </p:spPr>
          </p:pic>
        </p:grpSp>
        <p:sp>
          <p:nvSpPr>
            <p:cNvPr id="74" name="Forma libre 73"/>
            <p:cNvSpPr/>
            <p:nvPr/>
          </p:nvSpPr>
          <p:spPr>
            <a:xfrm>
              <a:off x="5926240" y="0"/>
              <a:ext cx="347243" cy="6858000"/>
            </a:xfrm>
            <a:custGeom>
              <a:avLst/>
              <a:gdLst>
                <a:gd name="connsiteX0" fmla="*/ 69448 w 833377"/>
                <a:gd name="connsiteY0" fmla="*/ 0 h 6875362"/>
                <a:gd name="connsiteX1" fmla="*/ 219919 w 833377"/>
                <a:gd name="connsiteY1" fmla="*/ 671332 h 6875362"/>
                <a:gd name="connsiteX2" fmla="*/ 0 w 833377"/>
                <a:gd name="connsiteY2" fmla="*/ 1354238 h 6875362"/>
                <a:gd name="connsiteX3" fmla="*/ 185195 w 833377"/>
                <a:gd name="connsiteY3" fmla="*/ 2118167 h 6875362"/>
                <a:gd name="connsiteX4" fmla="*/ 11574 w 833377"/>
                <a:gd name="connsiteY4" fmla="*/ 2754775 h 6875362"/>
                <a:gd name="connsiteX5" fmla="*/ 231493 w 833377"/>
                <a:gd name="connsiteY5" fmla="*/ 3588152 h 6875362"/>
                <a:gd name="connsiteX6" fmla="*/ 219919 w 833377"/>
                <a:gd name="connsiteY6" fmla="*/ 4039565 h 6875362"/>
                <a:gd name="connsiteX7" fmla="*/ 104172 w 833377"/>
                <a:gd name="connsiteY7" fmla="*/ 4479403 h 6875362"/>
                <a:gd name="connsiteX8" fmla="*/ 34724 w 833377"/>
                <a:gd name="connsiteY8" fmla="*/ 4849793 h 6875362"/>
                <a:gd name="connsiteX9" fmla="*/ 138896 w 833377"/>
                <a:gd name="connsiteY9" fmla="*/ 5162309 h 6875362"/>
                <a:gd name="connsiteX10" fmla="*/ 266217 w 833377"/>
                <a:gd name="connsiteY10" fmla="*/ 5613722 h 6875362"/>
                <a:gd name="connsiteX11" fmla="*/ 150471 w 833377"/>
                <a:gd name="connsiteY11" fmla="*/ 6111433 h 6875362"/>
                <a:gd name="connsiteX12" fmla="*/ 208344 w 833377"/>
                <a:gd name="connsiteY12" fmla="*/ 6423950 h 6875362"/>
                <a:gd name="connsiteX13" fmla="*/ 266217 w 833377"/>
                <a:gd name="connsiteY13" fmla="*/ 6852213 h 6875362"/>
                <a:gd name="connsiteX14" fmla="*/ 567159 w 833377"/>
                <a:gd name="connsiteY14" fmla="*/ 6875362 h 6875362"/>
                <a:gd name="connsiteX15" fmla="*/ 520860 w 833377"/>
                <a:gd name="connsiteY15" fmla="*/ 6504972 h 6875362"/>
                <a:gd name="connsiteX16" fmla="*/ 613458 w 833377"/>
                <a:gd name="connsiteY16" fmla="*/ 5937813 h 6875362"/>
                <a:gd name="connsiteX17" fmla="*/ 671331 w 833377"/>
                <a:gd name="connsiteY17" fmla="*/ 5486400 h 6875362"/>
                <a:gd name="connsiteX18" fmla="*/ 567159 w 833377"/>
                <a:gd name="connsiteY18" fmla="*/ 5023413 h 6875362"/>
                <a:gd name="connsiteX19" fmla="*/ 590309 w 833377"/>
                <a:gd name="connsiteY19" fmla="*/ 4629874 h 6875362"/>
                <a:gd name="connsiteX20" fmla="*/ 601883 w 833377"/>
                <a:gd name="connsiteY20" fmla="*/ 4236334 h 6875362"/>
                <a:gd name="connsiteX21" fmla="*/ 833377 w 833377"/>
                <a:gd name="connsiteY21" fmla="*/ 3692324 h 6875362"/>
                <a:gd name="connsiteX22" fmla="*/ 578734 w 833377"/>
                <a:gd name="connsiteY22" fmla="*/ 3136740 h 6875362"/>
                <a:gd name="connsiteX23" fmla="*/ 462987 w 833377"/>
                <a:gd name="connsiteY23" fmla="*/ 2546431 h 6875362"/>
                <a:gd name="connsiteX24" fmla="*/ 601883 w 833377"/>
                <a:gd name="connsiteY24" fmla="*/ 2118167 h 6875362"/>
                <a:gd name="connsiteX25" fmla="*/ 636607 w 833377"/>
                <a:gd name="connsiteY25" fmla="*/ 1620456 h 6875362"/>
                <a:gd name="connsiteX26" fmla="*/ 416688 w 833377"/>
                <a:gd name="connsiteY26" fmla="*/ 1226917 h 6875362"/>
                <a:gd name="connsiteX27" fmla="*/ 520860 w 833377"/>
                <a:gd name="connsiteY27" fmla="*/ 856527 h 6875362"/>
                <a:gd name="connsiteX28" fmla="*/ 567159 w 833377"/>
                <a:gd name="connsiteY28" fmla="*/ 393540 h 6875362"/>
                <a:gd name="connsiteX29" fmla="*/ 462987 w 833377"/>
                <a:gd name="connsiteY29" fmla="*/ 162046 h 6875362"/>
                <a:gd name="connsiteX30" fmla="*/ 439838 w 833377"/>
                <a:gd name="connsiteY30" fmla="*/ 11575 h 6875362"/>
                <a:gd name="connsiteX31" fmla="*/ 69448 w 833377"/>
                <a:gd name="connsiteY31" fmla="*/ 0 h 68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3377" h="6875362">
                  <a:moveTo>
                    <a:pt x="69448" y="0"/>
                  </a:moveTo>
                  <a:lnTo>
                    <a:pt x="219919" y="671332"/>
                  </a:lnTo>
                  <a:lnTo>
                    <a:pt x="0" y="1354238"/>
                  </a:lnTo>
                  <a:lnTo>
                    <a:pt x="185195" y="2118167"/>
                  </a:lnTo>
                  <a:lnTo>
                    <a:pt x="11574" y="2754775"/>
                  </a:lnTo>
                  <a:lnTo>
                    <a:pt x="231493" y="3588152"/>
                  </a:lnTo>
                  <a:lnTo>
                    <a:pt x="219919" y="4039565"/>
                  </a:lnTo>
                  <a:lnTo>
                    <a:pt x="104172" y="4479403"/>
                  </a:lnTo>
                  <a:lnTo>
                    <a:pt x="34724" y="4849793"/>
                  </a:lnTo>
                  <a:lnTo>
                    <a:pt x="138896" y="5162309"/>
                  </a:lnTo>
                  <a:lnTo>
                    <a:pt x="266217" y="5613722"/>
                  </a:lnTo>
                  <a:lnTo>
                    <a:pt x="150471" y="6111433"/>
                  </a:lnTo>
                  <a:lnTo>
                    <a:pt x="208344" y="6423950"/>
                  </a:lnTo>
                  <a:lnTo>
                    <a:pt x="266217" y="6852213"/>
                  </a:lnTo>
                  <a:lnTo>
                    <a:pt x="567159" y="6875362"/>
                  </a:lnTo>
                  <a:lnTo>
                    <a:pt x="520860" y="6504972"/>
                  </a:lnTo>
                  <a:lnTo>
                    <a:pt x="613458" y="5937813"/>
                  </a:lnTo>
                  <a:lnTo>
                    <a:pt x="671331" y="5486400"/>
                  </a:lnTo>
                  <a:lnTo>
                    <a:pt x="567159" y="5023413"/>
                  </a:lnTo>
                  <a:lnTo>
                    <a:pt x="590309" y="4629874"/>
                  </a:lnTo>
                  <a:lnTo>
                    <a:pt x="601883" y="4236334"/>
                  </a:lnTo>
                  <a:lnTo>
                    <a:pt x="833377" y="3692324"/>
                  </a:lnTo>
                  <a:lnTo>
                    <a:pt x="578734" y="3136740"/>
                  </a:lnTo>
                  <a:lnTo>
                    <a:pt x="462987" y="2546431"/>
                  </a:lnTo>
                  <a:lnTo>
                    <a:pt x="601883" y="2118167"/>
                  </a:lnTo>
                  <a:lnTo>
                    <a:pt x="636607" y="1620456"/>
                  </a:lnTo>
                  <a:lnTo>
                    <a:pt x="416688" y="1226917"/>
                  </a:lnTo>
                  <a:lnTo>
                    <a:pt x="520860" y="856527"/>
                  </a:lnTo>
                  <a:lnTo>
                    <a:pt x="567159" y="393540"/>
                  </a:lnTo>
                  <a:lnTo>
                    <a:pt x="462987" y="162046"/>
                  </a:lnTo>
                  <a:lnTo>
                    <a:pt x="439838" y="11575"/>
                  </a:lnTo>
                  <a:lnTo>
                    <a:pt x="6944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scene3d>
              <a:camera prst="isometricLeftDown">
                <a:rot lat="0" lon="600000" rev="0"/>
              </a:camera>
              <a:lightRig rig="flood" dir="t"/>
            </a:scene3d>
            <a:sp3d extrusionH="203200" prstMaterial="metal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76540" y="217463"/>
            <a:ext cx="172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6341" y="217463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65512" y="358092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62026" y="3580921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/>
          <p:cNvGrpSpPr>
            <a:grpSpLocks noChangeAspect="1"/>
          </p:cNvGrpSpPr>
          <p:nvPr/>
        </p:nvGrpSpPr>
        <p:grpSpPr>
          <a:xfrm rot="16200000">
            <a:off x="8651161" y="4972302"/>
            <a:ext cx="491635" cy="190695"/>
            <a:chOff x="5211289" y="1336311"/>
            <a:chExt cx="1068777" cy="414555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>
            <a:grpSpLocks noChangeAspect="1"/>
          </p:cNvGrpSpPr>
          <p:nvPr/>
        </p:nvGrpSpPr>
        <p:grpSpPr>
          <a:xfrm rot="16200000">
            <a:off x="1145499" y="4972302"/>
            <a:ext cx="491635" cy="190695"/>
            <a:chOff x="5211289" y="1336311"/>
            <a:chExt cx="1068777" cy="41455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>
            <a:grpSpLocks noChangeAspect="1"/>
          </p:cNvGrpSpPr>
          <p:nvPr/>
        </p:nvGrpSpPr>
        <p:grpSpPr>
          <a:xfrm rot="5400000">
            <a:off x="9261471" y="2099693"/>
            <a:ext cx="491635" cy="190695"/>
            <a:chOff x="5211289" y="1336311"/>
            <a:chExt cx="1068777" cy="414555"/>
          </a:xfrm>
        </p:grpSpPr>
        <p:cxnSp>
          <p:nvCxnSpPr>
            <p:cNvPr id="21" name="Conector recto 20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>
            <a:grpSpLocks noChangeAspect="1"/>
          </p:cNvGrpSpPr>
          <p:nvPr/>
        </p:nvGrpSpPr>
        <p:grpSpPr>
          <a:xfrm rot="5400000">
            <a:off x="1723135" y="2099693"/>
            <a:ext cx="491635" cy="190695"/>
            <a:chOff x="5211289" y="1336311"/>
            <a:chExt cx="1068777" cy="414555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>
            <a:grpSpLocks noChangeAspect="1"/>
          </p:cNvGrpSpPr>
          <p:nvPr/>
        </p:nvGrpSpPr>
        <p:grpSpPr>
          <a:xfrm>
            <a:off x="1357259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3" name="Rectángulo 32"/>
            <p:cNvSpPr/>
            <p:nvPr/>
          </p:nvSpPr>
          <p:spPr>
            <a:xfrm>
              <a:off x="2356933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4" name="Retraso 33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1905493" y="6009098"/>
            <a:ext cx="118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UTC(CNM)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endParaRPr lang="es-MX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upo 35"/>
          <p:cNvGrpSpPr>
            <a:grpSpLocks noChangeAspect="1"/>
          </p:cNvGrpSpPr>
          <p:nvPr/>
        </p:nvGrpSpPr>
        <p:grpSpPr>
          <a:xfrm>
            <a:off x="8894643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7" name="Rectángulo 36"/>
            <p:cNvSpPr/>
            <p:nvPr/>
          </p:nvSpPr>
          <p:spPr>
            <a:xfrm>
              <a:off x="2365031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traso 37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9474031" y="6009098"/>
            <a:ext cx="104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REMOTO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endParaRPr lang="es-MX" b="1" dirty="0"/>
          </a:p>
        </p:txBody>
      </p:sp>
      <p:grpSp>
        <p:nvGrpSpPr>
          <p:cNvPr id="40" name="Grupo 39"/>
          <p:cNvGrpSpPr>
            <a:grpSpLocks noChangeAspect="1"/>
          </p:cNvGrpSpPr>
          <p:nvPr/>
        </p:nvGrpSpPr>
        <p:grpSpPr>
          <a:xfrm>
            <a:off x="12130351" y="872213"/>
            <a:ext cx="2690153" cy="435567"/>
            <a:chOff x="4934610" y="2021291"/>
            <a:chExt cx="2445593" cy="395970"/>
          </a:xfrm>
          <a:scene3d>
            <a:camera prst="orthographicFront">
              <a:rot lat="1940599" lon="1368940" rev="20973889"/>
            </a:camera>
            <a:lightRig rig="threePt" dir="t"/>
          </a:scene3d>
        </p:grpSpPr>
        <p:sp>
          <p:nvSpPr>
            <p:cNvPr id="41" name="Rectángulo 40"/>
            <p:cNvSpPr/>
            <p:nvPr/>
          </p:nvSpPr>
          <p:spPr>
            <a:xfrm>
              <a:off x="5974644" y="2040172"/>
              <a:ext cx="360000" cy="360000"/>
            </a:xfrm>
            <a:prstGeom prst="rect">
              <a:avLst/>
            </a:prstGeom>
            <a:pattFill prst="pct7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sp3d extrusionH="37465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/>
                <a:t>GPS</a:t>
              </a:r>
              <a:endParaRPr lang="es-MX" sz="1000" b="1" dirty="0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346457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6523536" y="2021291"/>
              <a:ext cx="856667" cy="395969"/>
              <a:chOff x="6590332" y="2968195"/>
              <a:chExt cx="856667" cy="395969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2" name="Rectángulo 51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3" name="Rectángulo 52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  <p:sp>
          <p:nvSpPr>
            <p:cNvPr id="44" name="Rectángulo 43"/>
            <p:cNvSpPr/>
            <p:nvPr/>
          </p:nvSpPr>
          <p:spPr>
            <a:xfrm>
              <a:off x="5797565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4934610" y="2021292"/>
              <a:ext cx="856667" cy="395969"/>
              <a:chOff x="6590332" y="2968195"/>
              <a:chExt cx="856667" cy="395969"/>
            </a:xfrm>
          </p:grpSpPr>
          <p:sp>
            <p:nvSpPr>
              <p:cNvPr id="46" name="Rectángulo 45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</p:grpSp>
      <p:cxnSp>
        <p:nvCxnSpPr>
          <p:cNvPr id="54" name="Conector recto 53"/>
          <p:cNvCxnSpPr/>
          <p:nvPr/>
        </p:nvCxnSpPr>
        <p:spPr>
          <a:xfrm flipH="1">
            <a:off x="1547488" y="5316891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1529899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flipH="1">
            <a:off x="9044980" y="5316891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9027391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/>
          <p:cNvSpPr/>
          <p:nvPr/>
        </p:nvSpPr>
        <p:spPr>
          <a:xfrm>
            <a:off x="3556000" y="3562941"/>
            <a:ext cx="5338643" cy="40275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97" y="3328266"/>
            <a:ext cx="2384298" cy="87210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77" y="3328266"/>
            <a:ext cx="2384298" cy="872109"/>
          </a:xfrm>
          <a:prstGeom prst="rect">
            <a:avLst/>
          </a:prstGeom>
        </p:spPr>
      </p:pic>
      <p:pic>
        <p:nvPicPr>
          <p:cNvPr id="70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9" y="4625126"/>
            <a:ext cx="1371600" cy="1371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1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62" y="4623017"/>
            <a:ext cx="1371600" cy="1371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9" name="Elipse 68"/>
          <p:cNvSpPr/>
          <p:nvPr/>
        </p:nvSpPr>
        <p:spPr>
          <a:xfrm>
            <a:off x="11852389" y="-529136"/>
            <a:ext cx="3240000" cy="3240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CuadroTexto 71"/>
          <p:cNvSpPr txBox="1"/>
          <p:nvPr/>
        </p:nvSpPr>
        <p:spPr>
          <a:xfrm>
            <a:off x="4039269" y="1745803"/>
            <a:ext cx="43410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Cada módulo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SSTTF-TR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recibe las señales del sistema GPS, entre ellas la señal de sincronía (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1 PPS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3987279" y="4553128"/>
            <a:ext cx="449816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De igual forma, los módulos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SSTTF-TR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reciben las señales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PPS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UTC(CNM)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y del reloj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 Internamente los módulos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SSTTF-TR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realizan la diferencia de tiempo entre los relojes de los sitios y los satélites GPS. Esto es,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1.21966 0.00069 " pathEditMode="relative" rAng="0" ptsTypes="AA">
                                      <p:cBhvr>
                                        <p:cTn id="6" dur="5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90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185 L -1.21446 0.00231 " pathEditMode="relative" rAng="0" ptsTypes="AA">
                                      <p:cBhvr>
                                        <p:cTn id="12" dur="5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29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0065 0.201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65 0.2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78 -0.1907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0078 -0.1907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3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repeatCount="indefinite" fill="hold" grpId="1" nodeType="withEffect">
                                  <p:stCondLst>
                                    <p:cond delay="51000"/>
                                  </p:stCondLst>
                                  <p:childTnLst>
                                    <p:animMotion origin="layout" path="M 4.16667E-6 -4.07407E-6 L 0.41875 0.0009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4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repeatCount="indefinite" fill="hold" grpId="1" nodeType="withEffect">
                                  <p:stCondLst>
                                    <p:cond delay="51000"/>
                                  </p:stCondLst>
                                  <p:childTnLst>
                                    <p:animMotion origin="layout" path="M -3.95833E-6 -4.07407E-6 L -0.41901 0.000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8" grpId="0" animBg="1"/>
      <p:bldP spid="69" grpId="0" animBg="1"/>
      <p:bldP spid="69" grpId="1" animBg="1"/>
      <p:bldP spid="69" grpId="2" animBg="1"/>
      <p:bldP spid="72" grpId="0" animBg="1"/>
      <p:bldP spid="72" grpId="1" animBg="1"/>
      <p:bldP spid="73" grpId="0" animBg="1"/>
      <p:bldP spid="7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112960" y="1721137"/>
            <a:ext cx="7990166" cy="3416320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Transferencia remota de tiempo y frecuencia de alta </a:t>
            </a:r>
            <a:r>
              <a:rPr lang="es-MX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e</a:t>
            </a:r>
            <a:r>
              <a:rPr lang="es-MX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xactitud a través de técnicas satelitales</a:t>
            </a:r>
            <a:endParaRPr lang="es-MX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-17273" y="0"/>
            <a:ext cx="12209273" cy="6858000"/>
            <a:chOff x="-17273" y="0"/>
            <a:chExt cx="12209273" cy="6858000"/>
          </a:xfrm>
        </p:grpSpPr>
        <p:grpSp>
          <p:nvGrpSpPr>
            <p:cNvPr id="64" name="Grupo 63"/>
            <p:cNvGrpSpPr/>
            <p:nvPr/>
          </p:nvGrpSpPr>
          <p:grpSpPr>
            <a:xfrm>
              <a:off x="-17273" y="0"/>
              <a:ext cx="12209273" cy="6858000"/>
              <a:chOff x="-17273" y="0"/>
              <a:chExt cx="12209273" cy="6858000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7273" y="0"/>
                <a:ext cx="6111240" cy="685800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65520" y="0"/>
                <a:ext cx="6126480" cy="6858000"/>
              </a:xfrm>
              <a:prstGeom prst="rect">
                <a:avLst/>
              </a:prstGeom>
            </p:spPr>
          </p:pic>
        </p:grpSp>
        <p:sp>
          <p:nvSpPr>
            <p:cNvPr id="73" name="Forma libre 72"/>
            <p:cNvSpPr/>
            <p:nvPr/>
          </p:nvSpPr>
          <p:spPr>
            <a:xfrm>
              <a:off x="5926240" y="0"/>
              <a:ext cx="347243" cy="6858000"/>
            </a:xfrm>
            <a:custGeom>
              <a:avLst/>
              <a:gdLst>
                <a:gd name="connsiteX0" fmla="*/ 69448 w 833377"/>
                <a:gd name="connsiteY0" fmla="*/ 0 h 6875362"/>
                <a:gd name="connsiteX1" fmla="*/ 219919 w 833377"/>
                <a:gd name="connsiteY1" fmla="*/ 671332 h 6875362"/>
                <a:gd name="connsiteX2" fmla="*/ 0 w 833377"/>
                <a:gd name="connsiteY2" fmla="*/ 1354238 h 6875362"/>
                <a:gd name="connsiteX3" fmla="*/ 185195 w 833377"/>
                <a:gd name="connsiteY3" fmla="*/ 2118167 h 6875362"/>
                <a:gd name="connsiteX4" fmla="*/ 11574 w 833377"/>
                <a:gd name="connsiteY4" fmla="*/ 2754775 h 6875362"/>
                <a:gd name="connsiteX5" fmla="*/ 231493 w 833377"/>
                <a:gd name="connsiteY5" fmla="*/ 3588152 h 6875362"/>
                <a:gd name="connsiteX6" fmla="*/ 219919 w 833377"/>
                <a:gd name="connsiteY6" fmla="*/ 4039565 h 6875362"/>
                <a:gd name="connsiteX7" fmla="*/ 104172 w 833377"/>
                <a:gd name="connsiteY7" fmla="*/ 4479403 h 6875362"/>
                <a:gd name="connsiteX8" fmla="*/ 34724 w 833377"/>
                <a:gd name="connsiteY8" fmla="*/ 4849793 h 6875362"/>
                <a:gd name="connsiteX9" fmla="*/ 138896 w 833377"/>
                <a:gd name="connsiteY9" fmla="*/ 5162309 h 6875362"/>
                <a:gd name="connsiteX10" fmla="*/ 266217 w 833377"/>
                <a:gd name="connsiteY10" fmla="*/ 5613722 h 6875362"/>
                <a:gd name="connsiteX11" fmla="*/ 150471 w 833377"/>
                <a:gd name="connsiteY11" fmla="*/ 6111433 h 6875362"/>
                <a:gd name="connsiteX12" fmla="*/ 208344 w 833377"/>
                <a:gd name="connsiteY12" fmla="*/ 6423950 h 6875362"/>
                <a:gd name="connsiteX13" fmla="*/ 266217 w 833377"/>
                <a:gd name="connsiteY13" fmla="*/ 6852213 h 6875362"/>
                <a:gd name="connsiteX14" fmla="*/ 567159 w 833377"/>
                <a:gd name="connsiteY14" fmla="*/ 6875362 h 6875362"/>
                <a:gd name="connsiteX15" fmla="*/ 520860 w 833377"/>
                <a:gd name="connsiteY15" fmla="*/ 6504972 h 6875362"/>
                <a:gd name="connsiteX16" fmla="*/ 613458 w 833377"/>
                <a:gd name="connsiteY16" fmla="*/ 5937813 h 6875362"/>
                <a:gd name="connsiteX17" fmla="*/ 671331 w 833377"/>
                <a:gd name="connsiteY17" fmla="*/ 5486400 h 6875362"/>
                <a:gd name="connsiteX18" fmla="*/ 567159 w 833377"/>
                <a:gd name="connsiteY18" fmla="*/ 5023413 h 6875362"/>
                <a:gd name="connsiteX19" fmla="*/ 590309 w 833377"/>
                <a:gd name="connsiteY19" fmla="*/ 4629874 h 6875362"/>
                <a:gd name="connsiteX20" fmla="*/ 601883 w 833377"/>
                <a:gd name="connsiteY20" fmla="*/ 4236334 h 6875362"/>
                <a:gd name="connsiteX21" fmla="*/ 833377 w 833377"/>
                <a:gd name="connsiteY21" fmla="*/ 3692324 h 6875362"/>
                <a:gd name="connsiteX22" fmla="*/ 578734 w 833377"/>
                <a:gd name="connsiteY22" fmla="*/ 3136740 h 6875362"/>
                <a:gd name="connsiteX23" fmla="*/ 462987 w 833377"/>
                <a:gd name="connsiteY23" fmla="*/ 2546431 h 6875362"/>
                <a:gd name="connsiteX24" fmla="*/ 601883 w 833377"/>
                <a:gd name="connsiteY24" fmla="*/ 2118167 h 6875362"/>
                <a:gd name="connsiteX25" fmla="*/ 636607 w 833377"/>
                <a:gd name="connsiteY25" fmla="*/ 1620456 h 6875362"/>
                <a:gd name="connsiteX26" fmla="*/ 416688 w 833377"/>
                <a:gd name="connsiteY26" fmla="*/ 1226917 h 6875362"/>
                <a:gd name="connsiteX27" fmla="*/ 520860 w 833377"/>
                <a:gd name="connsiteY27" fmla="*/ 856527 h 6875362"/>
                <a:gd name="connsiteX28" fmla="*/ 567159 w 833377"/>
                <a:gd name="connsiteY28" fmla="*/ 393540 h 6875362"/>
                <a:gd name="connsiteX29" fmla="*/ 462987 w 833377"/>
                <a:gd name="connsiteY29" fmla="*/ 162046 h 6875362"/>
                <a:gd name="connsiteX30" fmla="*/ 439838 w 833377"/>
                <a:gd name="connsiteY30" fmla="*/ 11575 h 6875362"/>
                <a:gd name="connsiteX31" fmla="*/ 69448 w 833377"/>
                <a:gd name="connsiteY31" fmla="*/ 0 h 68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3377" h="6875362">
                  <a:moveTo>
                    <a:pt x="69448" y="0"/>
                  </a:moveTo>
                  <a:lnTo>
                    <a:pt x="219919" y="671332"/>
                  </a:lnTo>
                  <a:lnTo>
                    <a:pt x="0" y="1354238"/>
                  </a:lnTo>
                  <a:lnTo>
                    <a:pt x="185195" y="2118167"/>
                  </a:lnTo>
                  <a:lnTo>
                    <a:pt x="11574" y="2754775"/>
                  </a:lnTo>
                  <a:lnTo>
                    <a:pt x="231493" y="3588152"/>
                  </a:lnTo>
                  <a:lnTo>
                    <a:pt x="219919" y="4039565"/>
                  </a:lnTo>
                  <a:lnTo>
                    <a:pt x="104172" y="4479403"/>
                  </a:lnTo>
                  <a:lnTo>
                    <a:pt x="34724" y="4849793"/>
                  </a:lnTo>
                  <a:lnTo>
                    <a:pt x="138896" y="5162309"/>
                  </a:lnTo>
                  <a:lnTo>
                    <a:pt x="266217" y="5613722"/>
                  </a:lnTo>
                  <a:lnTo>
                    <a:pt x="150471" y="6111433"/>
                  </a:lnTo>
                  <a:lnTo>
                    <a:pt x="208344" y="6423950"/>
                  </a:lnTo>
                  <a:lnTo>
                    <a:pt x="266217" y="6852213"/>
                  </a:lnTo>
                  <a:lnTo>
                    <a:pt x="567159" y="6875362"/>
                  </a:lnTo>
                  <a:lnTo>
                    <a:pt x="520860" y="6504972"/>
                  </a:lnTo>
                  <a:lnTo>
                    <a:pt x="613458" y="5937813"/>
                  </a:lnTo>
                  <a:lnTo>
                    <a:pt x="671331" y="5486400"/>
                  </a:lnTo>
                  <a:lnTo>
                    <a:pt x="567159" y="5023413"/>
                  </a:lnTo>
                  <a:lnTo>
                    <a:pt x="590309" y="4629874"/>
                  </a:lnTo>
                  <a:lnTo>
                    <a:pt x="601883" y="4236334"/>
                  </a:lnTo>
                  <a:lnTo>
                    <a:pt x="833377" y="3692324"/>
                  </a:lnTo>
                  <a:lnTo>
                    <a:pt x="578734" y="3136740"/>
                  </a:lnTo>
                  <a:lnTo>
                    <a:pt x="462987" y="2546431"/>
                  </a:lnTo>
                  <a:lnTo>
                    <a:pt x="601883" y="2118167"/>
                  </a:lnTo>
                  <a:lnTo>
                    <a:pt x="636607" y="1620456"/>
                  </a:lnTo>
                  <a:lnTo>
                    <a:pt x="416688" y="1226917"/>
                  </a:lnTo>
                  <a:lnTo>
                    <a:pt x="520860" y="856527"/>
                  </a:lnTo>
                  <a:lnTo>
                    <a:pt x="567159" y="393540"/>
                  </a:lnTo>
                  <a:lnTo>
                    <a:pt x="462987" y="162046"/>
                  </a:lnTo>
                  <a:lnTo>
                    <a:pt x="439838" y="11575"/>
                  </a:lnTo>
                  <a:lnTo>
                    <a:pt x="6944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scene3d>
              <a:camera prst="isometricLeftDown">
                <a:rot lat="0" lon="600000" rev="0"/>
              </a:camera>
              <a:lightRig rig="flood" dir="t"/>
            </a:scene3d>
            <a:sp3d extrusionH="203200" prstMaterial="metal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76540" y="217463"/>
            <a:ext cx="172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6341" y="217463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65512" y="358092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62026" y="3580921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/>
          <p:cNvGrpSpPr>
            <a:grpSpLocks noChangeAspect="1"/>
          </p:cNvGrpSpPr>
          <p:nvPr/>
        </p:nvGrpSpPr>
        <p:grpSpPr>
          <a:xfrm rot="16200000">
            <a:off x="8651161" y="4972302"/>
            <a:ext cx="491635" cy="190695"/>
            <a:chOff x="5211289" y="1336311"/>
            <a:chExt cx="1068777" cy="414555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>
            <a:grpSpLocks noChangeAspect="1"/>
          </p:cNvGrpSpPr>
          <p:nvPr/>
        </p:nvGrpSpPr>
        <p:grpSpPr>
          <a:xfrm rot="16200000">
            <a:off x="1145499" y="4972302"/>
            <a:ext cx="491635" cy="190695"/>
            <a:chOff x="5211289" y="1336311"/>
            <a:chExt cx="1068777" cy="41455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>
            <a:grpSpLocks noChangeAspect="1"/>
          </p:cNvGrpSpPr>
          <p:nvPr/>
        </p:nvGrpSpPr>
        <p:grpSpPr>
          <a:xfrm rot="5400000">
            <a:off x="9261471" y="2099693"/>
            <a:ext cx="491635" cy="190695"/>
            <a:chOff x="5211289" y="1336311"/>
            <a:chExt cx="1068777" cy="414555"/>
          </a:xfrm>
        </p:grpSpPr>
        <p:cxnSp>
          <p:nvCxnSpPr>
            <p:cNvPr id="21" name="Conector recto 20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>
            <a:grpSpLocks noChangeAspect="1"/>
          </p:cNvGrpSpPr>
          <p:nvPr/>
        </p:nvGrpSpPr>
        <p:grpSpPr>
          <a:xfrm rot="5400000">
            <a:off x="1723135" y="2099693"/>
            <a:ext cx="491635" cy="190695"/>
            <a:chOff x="5211289" y="1336311"/>
            <a:chExt cx="1068777" cy="414555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>
            <a:grpSpLocks noChangeAspect="1"/>
          </p:cNvGrpSpPr>
          <p:nvPr/>
        </p:nvGrpSpPr>
        <p:grpSpPr>
          <a:xfrm>
            <a:off x="1357259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3" name="Rectángulo 32"/>
            <p:cNvSpPr/>
            <p:nvPr/>
          </p:nvSpPr>
          <p:spPr>
            <a:xfrm>
              <a:off x="2356933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4" name="Retraso 33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1905493" y="6009098"/>
            <a:ext cx="118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UTC(CNM)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endParaRPr lang="es-MX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upo 35"/>
          <p:cNvGrpSpPr>
            <a:grpSpLocks noChangeAspect="1"/>
          </p:cNvGrpSpPr>
          <p:nvPr/>
        </p:nvGrpSpPr>
        <p:grpSpPr>
          <a:xfrm>
            <a:off x="8894643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7" name="Rectángulo 36"/>
            <p:cNvSpPr/>
            <p:nvPr/>
          </p:nvSpPr>
          <p:spPr>
            <a:xfrm>
              <a:off x="2365031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traso 37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9474031" y="6009098"/>
            <a:ext cx="104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REMOTO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endParaRPr lang="es-MX" b="1" dirty="0"/>
          </a:p>
        </p:txBody>
      </p:sp>
      <p:grpSp>
        <p:nvGrpSpPr>
          <p:cNvPr id="40" name="Grupo 39"/>
          <p:cNvGrpSpPr>
            <a:grpSpLocks noChangeAspect="1"/>
          </p:cNvGrpSpPr>
          <p:nvPr/>
        </p:nvGrpSpPr>
        <p:grpSpPr>
          <a:xfrm>
            <a:off x="12130351" y="872213"/>
            <a:ext cx="2690153" cy="435567"/>
            <a:chOff x="4934610" y="2021291"/>
            <a:chExt cx="2445593" cy="395970"/>
          </a:xfrm>
          <a:scene3d>
            <a:camera prst="orthographicFront">
              <a:rot lat="1940599" lon="1368940" rev="20973889"/>
            </a:camera>
            <a:lightRig rig="threePt" dir="t"/>
          </a:scene3d>
        </p:grpSpPr>
        <p:sp>
          <p:nvSpPr>
            <p:cNvPr id="41" name="Rectángulo 40"/>
            <p:cNvSpPr/>
            <p:nvPr/>
          </p:nvSpPr>
          <p:spPr>
            <a:xfrm>
              <a:off x="5974644" y="2040172"/>
              <a:ext cx="360000" cy="360000"/>
            </a:xfrm>
            <a:prstGeom prst="rect">
              <a:avLst/>
            </a:prstGeom>
            <a:pattFill prst="pct7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sp3d extrusionH="37465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/>
                <a:t>GPS</a:t>
              </a:r>
              <a:endParaRPr lang="es-MX" sz="1000" b="1" dirty="0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346457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6523536" y="2021291"/>
              <a:ext cx="856667" cy="395969"/>
              <a:chOff x="6590332" y="2968195"/>
              <a:chExt cx="856667" cy="395969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2" name="Rectángulo 51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3" name="Rectángulo 52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  <p:sp>
          <p:nvSpPr>
            <p:cNvPr id="44" name="Rectángulo 43"/>
            <p:cNvSpPr/>
            <p:nvPr/>
          </p:nvSpPr>
          <p:spPr>
            <a:xfrm>
              <a:off x="5797565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4934610" y="2021292"/>
              <a:ext cx="856667" cy="395969"/>
              <a:chOff x="6590332" y="2968195"/>
              <a:chExt cx="856667" cy="395969"/>
            </a:xfrm>
          </p:grpSpPr>
          <p:sp>
            <p:nvSpPr>
              <p:cNvPr id="46" name="Rectángulo 45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</p:grpSp>
      <p:cxnSp>
        <p:nvCxnSpPr>
          <p:cNvPr id="54" name="Conector recto 53"/>
          <p:cNvCxnSpPr/>
          <p:nvPr/>
        </p:nvCxnSpPr>
        <p:spPr>
          <a:xfrm flipH="1">
            <a:off x="1547488" y="5316891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1529899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flipH="1">
            <a:off x="9044980" y="5316891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9027391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/>
          <p:cNvSpPr/>
          <p:nvPr/>
        </p:nvSpPr>
        <p:spPr>
          <a:xfrm>
            <a:off x="3556000" y="3562941"/>
            <a:ext cx="5338643" cy="40275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CuadroTexto 58"/>
          <p:cNvSpPr txBox="1"/>
          <p:nvPr/>
        </p:nvSpPr>
        <p:spPr>
          <a:xfrm>
            <a:off x="9503470" y="2851940"/>
            <a:ext cx="24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MX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9487980" y="2854656"/>
            <a:ext cx="15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endParaRPr lang="es-MX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Conector recto 60"/>
          <p:cNvCxnSpPr/>
          <p:nvPr/>
        </p:nvCxnSpPr>
        <p:spPr>
          <a:xfrm flipV="1">
            <a:off x="10966544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H="1">
            <a:off x="10699989" y="5313467"/>
            <a:ext cx="25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/>
          <p:cNvSpPr txBox="1"/>
          <p:nvPr/>
        </p:nvSpPr>
        <p:spPr>
          <a:xfrm>
            <a:off x="10971041" y="4502555"/>
            <a:ext cx="110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MX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s-MX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97" y="3328266"/>
            <a:ext cx="2384298" cy="87210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77" y="3328266"/>
            <a:ext cx="2384298" cy="872109"/>
          </a:xfrm>
          <a:prstGeom prst="rect">
            <a:avLst/>
          </a:prstGeom>
        </p:spPr>
      </p:pic>
      <p:pic>
        <p:nvPicPr>
          <p:cNvPr id="70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9" y="4625126"/>
            <a:ext cx="1371600" cy="1371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1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62" y="4623017"/>
            <a:ext cx="1371600" cy="1371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9" name="Elipse 68"/>
          <p:cNvSpPr/>
          <p:nvPr/>
        </p:nvSpPr>
        <p:spPr>
          <a:xfrm>
            <a:off x="11852389" y="-529136"/>
            <a:ext cx="3240000" cy="3240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CuadroTexto 73"/>
          <p:cNvSpPr txBox="1"/>
          <p:nvPr/>
        </p:nvSpPr>
        <p:spPr>
          <a:xfrm>
            <a:off x="3915748" y="2060245"/>
            <a:ext cx="459834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A través de una vía de comunicación (Internet), los módulos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SSTTF-TR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intercambian  los datos de las mediciones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3960527" y="4434833"/>
            <a:ext cx="4598347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Se corrige la frecuencia del oscilador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, de manera que la diferencia de tiempo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entre el reloj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 y el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UTC(CNM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sea cercano a cero, y la frecuencia del oscilador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siga a la frecuencia patrón del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UTC(CNM)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MX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≈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≈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 Esto es, se “replica” el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UTC(CNM)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en el sitio remoto.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927120" y="4647101"/>
            <a:ext cx="46799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Con la sustracción de estas mediciones, se obtiene la diferencia de tiempo entre el reloj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y el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UTC(CNM)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 Es decir,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s-MX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1.21966 0.00069 " pathEditMode="relative" rAng="0" ptsTypes="AA">
                                      <p:cBhvr>
                                        <p:cTn id="6" dur="5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90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185 L -1.21446 0.00231 " pathEditMode="relative" rAng="0" ptsTypes="AA">
                                      <p:cBhvr>
                                        <p:cTn id="10" dur="5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29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0065 0.201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65 0.2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78 -0.1907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0078 -0.1907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1875 0.000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41901 0.000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5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39" grpId="0"/>
      <p:bldP spid="59" grpId="0"/>
      <p:bldP spid="59" grpId="1"/>
      <p:bldP spid="60" grpId="0"/>
      <p:bldP spid="60" grpId="1"/>
      <p:bldP spid="63" grpId="0"/>
      <p:bldP spid="69" grpId="1" animBg="1"/>
      <p:bldP spid="69" grpId="2" animBg="1"/>
      <p:bldP spid="74" grpId="0" animBg="1"/>
      <p:bldP spid="74" grpId="1" animBg="1"/>
      <p:bldP spid="76" grpId="0" animBg="1"/>
      <p:bldP spid="76" grpId="1" animBg="1"/>
      <p:bldP spid="75" grpId="0" animBg="1"/>
      <p:bldP spid="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o 71"/>
          <p:cNvGrpSpPr/>
          <p:nvPr/>
        </p:nvGrpSpPr>
        <p:grpSpPr>
          <a:xfrm>
            <a:off x="-17273" y="0"/>
            <a:ext cx="12209273" cy="6858000"/>
            <a:chOff x="-17273" y="0"/>
            <a:chExt cx="12209273" cy="6858000"/>
          </a:xfrm>
        </p:grpSpPr>
        <p:grpSp>
          <p:nvGrpSpPr>
            <p:cNvPr id="59" name="Grupo 58"/>
            <p:cNvGrpSpPr/>
            <p:nvPr/>
          </p:nvGrpSpPr>
          <p:grpSpPr>
            <a:xfrm>
              <a:off x="-17273" y="0"/>
              <a:ext cx="12209273" cy="6858000"/>
              <a:chOff x="-17273" y="0"/>
              <a:chExt cx="12209273" cy="6858000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7273" y="0"/>
                <a:ext cx="6111240" cy="685800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65520" y="0"/>
                <a:ext cx="6126480" cy="6858000"/>
              </a:xfrm>
              <a:prstGeom prst="rect">
                <a:avLst/>
              </a:prstGeom>
            </p:spPr>
          </p:pic>
        </p:grpSp>
        <p:sp>
          <p:nvSpPr>
            <p:cNvPr id="74" name="Forma libre 73"/>
            <p:cNvSpPr/>
            <p:nvPr/>
          </p:nvSpPr>
          <p:spPr>
            <a:xfrm>
              <a:off x="5926240" y="0"/>
              <a:ext cx="347243" cy="6858000"/>
            </a:xfrm>
            <a:custGeom>
              <a:avLst/>
              <a:gdLst>
                <a:gd name="connsiteX0" fmla="*/ 69448 w 833377"/>
                <a:gd name="connsiteY0" fmla="*/ 0 h 6875362"/>
                <a:gd name="connsiteX1" fmla="*/ 219919 w 833377"/>
                <a:gd name="connsiteY1" fmla="*/ 671332 h 6875362"/>
                <a:gd name="connsiteX2" fmla="*/ 0 w 833377"/>
                <a:gd name="connsiteY2" fmla="*/ 1354238 h 6875362"/>
                <a:gd name="connsiteX3" fmla="*/ 185195 w 833377"/>
                <a:gd name="connsiteY3" fmla="*/ 2118167 h 6875362"/>
                <a:gd name="connsiteX4" fmla="*/ 11574 w 833377"/>
                <a:gd name="connsiteY4" fmla="*/ 2754775 h 6875362"/>
                <a:gd name="connsiteX5" fmla="*/ 231493 w 833377"/>
                <a:gd name="connsiteY5" fmla="*/ 3588152 h 6875362"/>
                <a:gd name="connsiteX6" fmla="*/ 219919 w 833377"/>
                <a:gd name="connsiteY6" fmla="*/ 4039565 h 6875362"/>
                <a:gd name="connsiteX7" fmla="*/ 104172 w 833377"/>
                <a:gd name="connsiteY7" fmla="*/ 4479403 h 6875362"/>
                <a:gd name="connsiteX8" fmla="*/ 34724 w 833377"/>
                <a:gd name="connsiteY8" fmla="*/ 4849793 h 6875362"/>
                <a:gd name="connsiteX9" fmla="*/ 138896 w 833377"/>
                <a:gd name="connsiteY9" fmla="*/ 5162309 h 6875362"/>
                <a:gd name="connsiteX10" fmla="*/ 266217 w 833377"/>
                <a:gd name="connsiteY10" fmla="*/ 5613722 h 6875362"/>
                <a:gd name="connsiteX11" fmla="*/ 150471 w 833377"/>
                <a:gd name="connsiteY11" fmla="*/ 6111433 h 6875362"/>
                <a:gd name="connsiteX12" fmla="*/ 208344 w 833377"/>
                <a:gd name="connsiteY12" fmla="*/ 6423950 h 6875362"/>
                <a:gd name="connsiteX13" fmla="*/ 266217 w 833377"/>
                <a:gd name="connsiteY13" fmla="*/ 6852213 h 6875362"/>
                <a:gd name="connsiteX14" fmla="*/ 567159 w 833377"/>
                <a:gd name="connsiteY14" fmla="*/ 6875362 h 6875362"/>
                <a:gd name="connsiteX15" fmla="*/ 520860 w 833377"/>
                <a:gd name="connsiteY15" fmla="*/ 6504972 h 6875362"/>
                <a:gd name="connsiteX16" fmla="*/ 613458 w 833377"/>
                <a:gd name="connsiteY16" fmla="*/ 5937813 h 6875362"/>
                <a:gd name="connsiteX17" fmla="*/ 671331 w 833377"/>
                <a:gd name="connsiteY17" fmla="*/ 5486400 h 6875362"/>
                <a:gd name="connsiteX18" fmla="*/ 567159 w 833377"/>
                <a:gd name="connsiteY18" fmla="*/ 5023413 h 6875362"/>
                <a:gd name="connsiteX19" fmla="*/ 590309 w 833377"/>
                <a:gd name="connsiteY19" fmla="*/ 4629874 h 6875362"/>
                <a:gd name="connsiteX20" fmla="*/ 601883 w 833377"/>
                <a:gd name="connsiteY20" fmla="*/ 4236334 h 6875362"/>
                <a:gd name="connsiteX21" fmla="*/ 833377 w 833377"/>
                <a:gd name="connsiteY21" fmla="*/ 3692324 h 6875362"/>
                <a:gd name="connsiteX22" fmla="*/ 578734 w 833377"/>
                <a:gd name="connsiteY22" fmla="*/ 3136740 h 6875362"/>
                <a:gd name="connsiteX23" fmla="*/ 462987 w 833377"/>
                <a:gd name="connsiteY23" fmla="*/ 2546431 h 6875362"/>
                <a:gd name="connsiteX24" fmla="*/ 601883 w 833377"/>
                <a:gd name="connsiteY24" fmla="*/ 2118167 h 6875362"/>
                <a:gd name="connsiteX25" fmla="*/ 636607 w 833377"/>
                <a:gd name="connsiteY25" fmla="*/ 1620456 h 6875362"/>
                <a:gd name="connsiteX26" fmla="*/ 416688 w 833377"/>
                <a:gd name="connsiteY26" fmla="*/ 1226917 h 6875362"/>
                <a:gd name="connsiteX27" fmla="*/ 520860 w 833377"/>
                <a:gd name="connsiteY27" fmla="*/ 856527 h 6875362"/>
                <a:gd name="connsiteX28" fmla="*/ 567159 w 833377"/>
                <a:gd name="connsiteY28" fmla="*/ 393540 h 6875362"/>
                <a:gd name="connsiteX29" fmla="*/ 462987 w 833377"/>
                <a:gd name="connsiteY29" fmla="*/ 162046 h 6875362"/>
                <a:gd name="connsiteX30" fmla="*/ 439838 w 833377"/>
                <a:gd name="connsiteY30" fmla="*/ 11575 h 6875362"/>
                <a:gd name="connsiteX31" fmla="*/ 69448 w 833377"/>
                <a:gd name="connsiteY31" fmla="*/ 0 h 68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3377" h="6875362">
                  <a:moveTo>
                    <a:pt x="69448" y="0"/>
                  </a:moveTo>
                  <a:lnTo>
                    <a:pt x="219919" y="671332"/>
                  </a:lnTo>
                  <a:lnTo>
                    <a:pt x="0" y="1354238"/>
                  </a:lnTo>
                  <a:lnTo>
                    <a:pt x="185195" y="2118167"/>
                  </a:lnTo>
                  <a:lnTo>
                    <a:pt x="11574" y="2754775"/>
                  </a:lnTo>
                  <a:lnTo>
                    <a:pt x="231493" y="3588152"/>
                  </a:lnTo>
                  <a:lnTo>
                    <a:pt x="219919" y="4039565"/>
                  </a:lnTo>
                  <a:lnTo>
                    <a:pt x="104172" y="4479403"/>
                  </a:lnTo>
                  <a:lnTo>
                    <a:pt x="34724" y="4849793"/>
                  </a:lnTo>
                  <a:lnTo>
                    <a:pt x="138896" y="5162309"/>
                  </a:lnTo>
                  <a:lnTo>
                    <a:pt x="266217" y="5613722"/>
                  </a:lnTo>
                  <a:lnTo>
                    <a:pt x="150471" y="6111433"/>
                  </a:lnTo>
                  <a:lnTo>
                    <a:pt x="208344" y="6423950"/>
                  </a:lnTo>
                  <a:lnTo>
                    <a:pt x="266217" y="6852213"/>
                  </a:lnTo>
                  <a:lnTo>
                    <a:pt x="567159" y="6875362"/>
                  </a:lnTo>
                  <a:lnTo>
                    <a:pt x="520860" y="6504972"/>
                  </a:lnTo>
                  <a:lnTo>
                    <a:pt x="613458" y="5937813"/>
                  </a:lnTo>
                  <a:lnTo>
                    <a:pt x="671331" y="5486400"/>
                  </a:lnTo>
                  <a:lnTo>
                    <a:pt x="567159" y="5023413"/>
                  </a:lnTo>
                  <a:lnTo>
                    <a:pt x="590309" y="4629874"/>
                  </a:lnTo>
                  <a:lnTo>
                    <a:pt x="601883" y="4236334"/>
                  </a:lnTo>
                  <a:lnTo>
                    <a:pt x="833377" y="3692324"/>
                  </a:lnTo>
                  <a:lnTo>
                    <a:pt x="578734" y="3136740"/>
                  </a:lnTo>
                  <a:lnTo>
                    <a:pt x="462987" y="2546431"/>
                  </a:lnTo>
                  <a:lnTo>
                    <a:pt x="601883" y="2118167"/>
                  </a:lnTo>
                  <a:lnTo>
                    <a:pt x="636607" y="1620456"/>
                  </a:lnTo>
                  <a:lnTo>
                    <a:pt x="416688" y="1226917"/>
                  </a:lnTo>
                  <a:lnTo>
                    <a:pt x="520860" y="856527"/>
                  </a:lnTo>
                  <a:lnTo>
                    <a:pt x="567159" y="393540"/>
                  </a:lnTo>
                  <a:lnTo>
                    <a:pt x="462987" y="162046"/>
                  </a:lnTo>
                  <a:lnTo>
                    <a:pt x="439838" y="11575"/>
                  </a:lnTo>
                  <a:lnTo>
                    <a:pt x="6944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scene3d>
              <a:camera prst="isometricLeftDown">
                <a:rot lat="0" lon="600000" rev="0"/>
              </a:camera>
              <a:lightRig rig="flood" dir="t"/>
            </a:scene3d>
            <a:sp3d extrusionH="203200" prstMaterial="metal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76540" y="217463"/>
            <a:ext cx="172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6341" y="217463"/>
            <a:ext cx="283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65512" y="358092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62026" y="3580921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MX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/>
          <p:cNvGrpSpPr>
            <a:grpSpLocks noChangeAspect="1"/>
          </p:cNvGrpSpPr>
          <p:nvPr/>
        </p:nvGrpSpPr>
        <p:grpSpPr>
          <a:xfrm rot="16200000">
            <a:off x="8651161" y="4972302"/>
            <a:ext cx="491635" cy="190695"/>
            <a:chOff x="5211289" y="1336311"/>
            <a:chExt cx="1068777" cy="414555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>
            <a:grpSpLocks noChangeAspect="1"/>
          </p:cNvGrpSpPr>
          <p:nvPr/>
        </p:nvGrpSpPr>
        <p:grpSpPr>
          <a:xfrm rot="16200000">
            <a:off x="1145499" y="4972302"/>
            <a:ext cx="491635" cy="190695"/>
            <a:chOff x="5211289" y="1336311"/>
            <a:chExt cx="1068777" cy="41455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>
            <a:grpSpLocks noChangeAspect="1"/>
          </p:cNvGrpSpPr>
          <p:nvPr/>
        </p:nvGrpSpPr>
        <p:grpSpPr>
          <a:xfrm rot="5400000">
            <a:off x="9261471" y="2099693"/>
            <a:ext cx="491635" cy="190695"/>
            <a:chOff x="5211289" y="1336311"/>
            <a:chExt cx="1068777" cy="414555"/>
          </a:xfrm>
        </p:grpSpPr>
        <p:cxnSp>
          <p:nvCxnSpPr>
            <p:cNvPr id="21" name="Conector recto 20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>
            <a:grpSpLocks noChangeAspect="1"/>
          </p:cNvGrpSpPr>
          <p:nvPr/>
        </p:nvGrpSpPr>
        <p:grpSpPr>
          <a:xfrm rot="5400000">
            <a:off x="1723135" y="2099693"/>
            <a:ext cx="491635" cy="190695"/>
            <a:chOff x="5211289" y="1336311"/>
            <a:chExt cx="1068777" cy="414555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5211289" y="1749827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5567548" y="1337350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5567548" y="1337350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V="1">
              <a:off x="5923807" y="1336311"/>
              <a:ext cx="0" cy="413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5923807" y="1748826"/>
              <a:ext cx="356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>
            <a:grpSpLocks noChangeAspect="1"/>
          </p:cNvGrpSpPr>
          <p:nvPr/>
        </p:nvGrpSpPr>
        <p:grpSpPr>
          <a:xfrm>
            <a:off x="1357259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3" name="Rectángulo 32"/>
            <p:cNvSpPr/>
            <p:nvPr/>
          </p:nvSpPr>
          <p:spPr>
            <a:xfrm>
              <a:off x="2356933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4" name="Retraso 33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1905493" y="6009098"/>
            <a:ext cx="118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UTC(CNM)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endParaRPr lang="es-MX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upo 35"/>
          <p:cNvGrpSpPr>
            <a:grpSpLocks noChangeAspect="1"/>
          </p:cNvGrpSpPr>
          <p:nvPr/>
        </p:nvGrpSpPr>
        <p:grpSpPr>
          <a:xfrm>
            <a:off x="8894643" y="1855517"/>
            <a:ext cx="460272" cy="1472749"/>
            <a:chOff x="2008755" y="10380"/>
            <a:chExt cx="852369" cy="2727313"/>
          </a:xfrm>
          <a:solidFill>
            <a:schemeClr val="bg2">
              <a:lumMod val="90000"/>
            </a:schemeClr>
          </a:solidFill>
        </p:grpSpPr>
        <p:sp>
          <p:nvSpPr>
            <p:cNvPr id="37" name="Rectángulo 36"/>
            <p:cNvSpPr/>
            <p:nvPr/>
          </p:nvSpPr>
          <p:spPr>
            <a:xfrm>
              <a:off x="2365031" y="983582"/>
              <a:ext cx="133335" cy="17541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traso 37"/>
            <p:cNvSpPr/>
            <p:nvPr/>
          </p:nvSpPr>
          <p:spPr>
            <a:xfrm rot="16200000">
              <a:off x="1948338" y="70797"/>
              <a:ext cx="973203" cy="852369"/>
            </a:xfrm>
            <a:prstGeom prst="flowChartDelay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0"/>
              </a:lightRig>
            </a:scene3d>
            <a:sp3d extrusionH="88900" prstMaterial="metal">
              <a:bevelT w="120650"/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9474031" y="6009098"/>
            <a:ext cx="104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REMOTO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endParaRPr lang="es-MX" b="1" dirty="0"/>
          </a:p>
        </p:txBody>
      </p:sp>
      <p:grpSp>
        <p:nvGrpSpPr>
          <p:cNvPr id="40" name="Grupo 39"/>
          <p:cNvGrpSpPr>
            <a:grpSpLocks noChangeAspect="1"/>
          </p:cNvGrpSpPr>
          <p:nvPr/>
        </p:nvGrpSpPr>
        <p:grpSpPr>
          <a:xfrm>
            <a:off x="12130351" y="872213"/>
            <a:ext cx="2690153" cy="435567"/>
            <a:chOff x="4934610" y="2021291"/>
            <a:chExt cx="2445593" cy="395970"/>
          </a:xfrm>
          <a:scene3d>
            <a:camera prst="orthographicFront">
              <a:rot lat="1940599" lon="1368940" rev="20973889"/>
            </a:camera>
            <a:lightRig rig="threePt" dir="t"/>
          </a:scene3d>
        </p:grpSpPr>
        <p:sp>
          <p:nvSpPr>
            <p:cNvPr id="41" name="Rectángulo 40"/>
            <p:cNvSpPr/>
            <p:nvPr/>
          </p:nvSpPr>
          <p:spPr>
            <a:xfrm>
              <a:off x="5974644" y="2040172"/>
              <a:ext cx="360000" cy="360000"/>
            </a:xfrm>
            <a:prstGeom prst="rect">
              <a:avLst/>
            </a:prstGeom>
            <a:pattFill prst="pct7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sp3d extrusionH="37465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/>
                <a:t>GPS</a:t>
              </a:r>
              <a:endParaRPr lang="es-MX" sz="1000" b="1" dirty="0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346457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6523536" y="2021291"/>
              <a:ext cx="856667" cy="395969"/>
              <a:chOff x="6590332" y="2968195"/>
              <a:chExt cx="856667" cy="395969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2" name="Rectángulo 51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3" name="Rectángulo 52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  <p:sp>
          <p:nvSpPr>
            <p:cNvPr id="44" name="Rectángulo 43"/>
            <p:cNvSpPr/>
            <p:nvPr/>
          </p:nvSpPr>
          <p:spPr>
            <a:xfrm>
              <a:off x="5797565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4934610" y="2021292"/>
              <a:ext cx="856667" cy="395969"/>
              <a:chOff x="6590332" y="2968195"/>
              <a:chExt cx="856667" cy="395969"/>
            </a:xfrm>
          </p:grpSpPr>
          <p:sp>
            <p:nvSpPr>
              <p:cNvPr id="46" name="Rectángulo 45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</p:grpSp>
      <p:cxnSp>
        <p:nvCxnSpPr>
          <p:cNvPr id="54" name="Conector recto 53"/>
          <p:cNvCxnSpPr/>
          <p:nvPr/>
        </p:nvCxnSpPr>
        <p:spPr>
          <a:xfrm flipH="1">
            <a:off x="1547488" y="5316891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1529899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flipH="1">
            <a:off x="9044980" y="5316891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9027391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/>
          <p:cNvSpPr/>
          <p:nvPr/>
        </p:nvSpPr>
        <p:spPr>
          <a:xfrm>
            <a:off x="3556000" y="3562941"/>
            <a:ext cx="5338643" cy="40275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CuadroTexto 59"/>
          <p:cNvSpPr txBox="1"/>
          <p:nvPr/>
        </p:nvSpPr>
        <p:spPr>
          <a:xfrm>
            <a:off x="9487980" y="2854656"/>
            <a:ext cx="15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endParaRPr lang="es-MX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Conector recto 60"/>
          <p:cNvCxnSpPr/>
          <p:nvPr/>
        </p:nvCxnSpPr>
        <p:spPr>
          <a:xfrm flipV="1">
            <a:off x="10966544" y="4202247"/>
            <a:ext cx="0" cy="112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H="1">
            <a:off x="10699989" y="5313467"/>
            <a:ext cx="252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/>
          <p:cNvSpPr txBox="1"/>
          <p:nvPr/>
        </p:nvSpPr>
        <p:spPr>
          <a:xfrm>
            <a:off x="10971041" y="4502555"/>
            <a:ext cx="110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MX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s-MX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8867371" y="6005714"/>
            <a:ext cx="226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REMOTO ≈ UTC(CNM)</a:t>
            </a:r>
          </a:p>
          <a:p>
            <a:pPr algn="ctr"/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/>
              <a:t>≈</a:t>
            </a: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endParaRPr lang="es-MX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9624896" y="2855612"/>
            <a:ext cx="160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CNM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es-MX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/>
              <a:t>≈ </a:t>
            </a:r>
            <a:r>
              <a:rPr lang="es-MX" b="1" dirty="0" smtClean="0"/>
              <a:t>0</a:t>
            </a:r>
            <a:endParaRPr lang="es-MX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nillo 65"/>
          <p:cNvSpPr/>
          <p:nvPr/>
        </p:nvSpPr>
        <p:spPr>
          <a:xfrm>
            <a:off x="3371206" y="3327539"/>
            <a:ext cx="864000" cy="864000"/>
          </a:xfrm>
          <a:prstGeom prst="donut">
            <a:avLst/>
          </a:prstGeom>
          <a:scene3d>
            <a:camera prst="orthographicFront">
              <a:rot lat="0" lon="7200000" rev="0"/>
            </a:camera>
            <a:lightRig rig="threePt" dir="t"/>
          </a:scene3d>
          <a:sp3d extrusionH="56642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97" y="3328266"/>
            <a:ext cx="2384298" cy="87210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77" y="3328266"/>
            <a:ext cx="2384298" cy="872109"/>
          </a:xfrm>
          <a:prstGeom prst="rect">
            <a:avLst/>
          </a:prstGeom>
        </p:spPr>
      </p:pic>
      <p:pic>
        <p:nvPicPr>
          <p:cNvPr id="70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9" y="4625126"/>
            <a:ext cx="1371600" cy="1371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1" name="Picture 2" descr="Resultado de imagen para clock gif animated"/>
          <p:cNvPicPr>
            <a:picLocks noChangeAspect="1" noChangeArrowheads="1" noCrop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62" y="4623017"/>
            <a:ext cx="1371600" cy="1371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9" name="Elipse 68"/>
          <p:cNvSpPr/>
          <p:nvPr/>
        </p:nvSpPr>
        <p:spPr>
          <a:xfrm>
            <a:off x="11852389" y="-529136"/>
            <a:ext cx="3240000" cy="3240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CuadroTexto 76"/>
          <p:cNvSpPr txBox="1"/>
          <p:nvPr/>
        </p:nvSpPr>
        <p:spPr>
          <a:xfrm>
            <a:off x="3922402" y="4426214"/>
            <a:ext cx="459834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Adicionalmente, el envío de datos de las mediciones que se comparten los módulos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SSTTF-TR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se protegen a través de un método de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encriptación (cifrado 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homomórfico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aditivo), a través de un algoritmo desarrollado de manera exclusiva para la aplicación.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4357776" y="4572262"/>
            <a:ext cx="372759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El error en la sincronización del reloj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al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UTC(CNM)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puede ser de hasta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±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20 nano segundos, dependiendo de la calidad del reloj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REMOTO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1.21966 0.00069 " pathEditMode="relative" rAng="0" ptsTypes="AA">
                                      <p:cBhvr>
                                        <p:cTn id="6" dur="5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90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185 L -1.21446 0.00231 " pathEditMode="relative" rAng="0" ptsTypes="AA">
                                      <p:cBhvr>
                                        <p:cTn id="10" dur="5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29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0065 0.201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65 0.2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78 -0.1907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0078 -0.1907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1875 0.000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41901 0.000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9" grpId="0"/>
      <p:bldP spid="60" grpId="1"/>
      <p:bldP spid="64" grpId="0"/>
      <p:bldP spid="65" grpId="0"/>
      <p:bldP spid="66" grpId="0" animBg="1"/>
      <p:bldP spid="69" grpId="0" animBg="1"/>
      <p:bldP spid="69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1119" y="2367171"/>
            <a:ext cx="7789762" cy="2123658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Hacia una </a:t>
            </a:r>
            <a:r>
              <a:rPr lang="es-E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Red Nacional de Sincronía de Tiempo y Frecuencia de Alta Exactitud</a:t>
            </a:r>
            <a:r>
              <a:rPr lang="es-MX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endParaRPr lang="es-MX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5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"/>
            <a:ext cx="12192000" cy="690372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266023" y="1537889"/>
            <a:ext cx="7370916" cy="4545411"/>
            <a:chOff x="3266023" y="1537889"/>
            <a:chExt cx="7370916" cy="4545411"/>
          </a:xfrm>
        </p:grpSpPr>
        <p:cxnSp>
          <p:nvCxnSpPr>
            <p:cNvPr id="4" name="Conector recto 3"/>
            <p:cNvCxnSpPr/>
            <p:nvPr/>
          </p:nvCxnSpPr>
          <p:spPr>
            <a:xfrm flipH="1" flipV="1">
              <a:off x="6649595" y="2580968"/>
              <a:ext cx="218631" cy="189516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 flipH="1" flipV="1">
              <a:off x="5689479" y="3620289"/>
              <a:ext cx="1209116" cy="8558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H="1" flipV="1">
              <a:off x="3945434" y="3307939"/>
              <a:ext cx="2988942" cy="122446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 flipH="1" flipV="1">
              <a:off x="5010821" y="1622073"/>
              <a:ext cx="1920850" cy="291033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H="1" flipV="1">
              <a:off x="3266023" y="1537889"/>
              <a:ext cx="3669989" cy="298178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6938946" y="4516876"/>
              <a:ext cx="845907" cy="70049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H="1">
              <a:off x="6868226" y="4532405"/>
              <a:ext cx="54257" cy="10618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6929758" y="4532405"/>
              <a:ext cx="1727640" cy="155089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6925417" y="4523824"/>
              <a:ext cx="3711522" cy="31664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265200" y="1537200"/>
            <a:ext cx="7370916" cy="4545411"/>
            <a:chOff x="3266023" y="1537889"/>
            <a:chExt cx="7370916" cy="4545411"/>
          </a:xfrm>
        </p:grpSpPr>
        <p:cxnSp>
          <p:nvCxnSpPr>
            <p:cNvPr id="14" name="Conector recto 13"/>
            <p:cNvCxnSpPr/>
            <p:nvPr/>
          </p:nvCxnSpPr>
          <p:spPr>
            <a:xfrm flipH="1" flipV="1">
              <a:off x="6649595" y="2580968"/>
              <a:ext cx="218631" cy="1895167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H="1" flipV="1">
              <a:off x="5689479" y="3620289"/>
              <a:ext cx="1209116" cy="85584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 flipV="1">
              <a:off x="3945434" y="3307939"/>
              <a:ext cx="2988942" cy="122446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 flipV="1">
              <a:off x="5010821" y="1622073"/>
              <a:ext cx="1920850" cy="291033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H="1" flipV="1">
              <a:off x="3266023" y="1537889"/>
              <a:ext cx="3669989" cy="298178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6938946" y="4516876"/>
              <a:ext cx="845907" cy="70049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 flipH="1">
              <a:off x="6868226" y="4532405"/>
              <a:ext cx="54257" cy="1061869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6929758" y="4532405"/>
              <a:ext cx="1727640" cy="1550895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6925417" y="4523824"/>
              <a:ext cx="3711522" cy="316649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>
            <a:grpSpLocks noChangeAspect="1"/>
          </p:cNvGrpSpPr>
          <p:nvPr/>
        </p:nvGrpSpPr>
        <p:grpSpPr>
          <a:xfrm>
            <a:off x="12188226" y="316620"/>
            <a:ext cx="2690153" cy="435567"/>
            <a:chOff x="4934610" y="2021291"/>
            <a:chExt cx="2445593" cy="395970"/>
          </a:xfrm>
          <a:scene3d>
            <a:camera prst="orthographicFront">
              <a:rot lat="2681381" lon="1163120" rev="297818"/>
            </a:camera>
            <a:lightRig rig="threePt" dir="t"/>
          </a:scene3d>
        </p:grpSpPr>
        <p:sp>
          <p:nvSpPr>
            <p:cNvPr id="24" name="Rectángulo 23"/>
            <p:cNvSpPr/>
            <p:nvPr/>
          </p:nvSpPr>
          <p:spPr>
            <a:xfrm>
              <a:off x="5974644" y="2040172"/>
              <a:ext cx="360000" cy="360000"/>
            </a:xfrm>
            <a:prstGeom prst="rect">
              <a:avLst/>
            </a:prstGeom>
            <a:pattFill prst="pct7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sp3d extrusionH="37465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/>
                <a:t>GPS</a:t>
              </a:r>
              <a:endParaRPr lang="es-MX" sz="1000" b="1" dirty="0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6346457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6523536" y="2021291"/>
              <a:ext cx="856667" cy="395969"/>
              <a:chOff x="6590332" y="2968195"/>
              <a:chExt cx="856667" cy="395969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54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  <p:sp>
          <p:nvSpPr>
            <p:cNvPr id="27" name="Rectángulo 26"/>
            <p:cNvSpPr/>
            <p:nvPr/>
          </p:nvSpPr>
          <p:spPr>
            <a:xfrm>
              <a:off x="5797565" y="2192152"/>
              <a:ext cx="165266" cy="54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p3d extrusionH="381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4934610" y="2021292"/>
              <a:ext cx="856667" cy="395969"/>
              <a:chOff x="6590332" y="2968195"/>
              <a:chExt cx="856667" cy="395969"/>
            </a:xfrm>
          </p:grpSpPr>
          <p:sp>
            <p:nvSpPr>
              <p:cNvPr id="29" name="Rectángulo 28"/>
              <p:cNvSpPr/>
              <p:nvPr/>
            </p:nvSpPr>
            <p:spPr>
              <a:xfrm>
                <a:off x="6590332" y="2968196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7045204" y="2968195"/>
                <a:ext cx="401795" cy="395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31" name="Rectángulo 30"/>
              <p:cNvSpPr/>
              <p:nvPr/>
            </p:nvSpPr>
            <p:spPr>
              <a:xfrm>
                <a:off x="6993517" y="3037468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6996292" y="3260525"/>
                <a:ext cx="45719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381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</p:grpSp>
      </p:grpSp>
      <p:sp>
        <p:nvSpPr>
          <p:cNvPr id="37" name="Elipse 36"/>
          <p:cNvSpPr/>
          <p:nvPr/>
        </p:nvSpPr>
        <p:spPr>
          <a:xfrm>
            <a:off x="11910264" y="-1084729"/>
            <a:ext cx="3240000" cy="324000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2" name="Grupo 121"/>
          <p:cNvGrpSpPr/>
          <p:nvPr/>
        </p:nvGrpSpPr>
        <p:grpSpPr>
          <a:xfrm>
            <a:off x="3113285" y="1145207"/>
            <a:ext cx="7514566" cy="5143295"/>
            <a:chOff x="3113285" y="1145207"/>
            <a:chExt cx="7514566" cy="5143295"/>
          </a:xfrm>
        </p:grpSpPr>
        <p:grpSp>
          <p:nvGrpSpPr>
            <p:cNvPr id="38" name="Grupo 37"/>
            <p:cNvGrpSpPr/>
            <p:nvPr/>
          </p:nvGrpSpPr>
          <p:grpSpPr>
            <a:xfrm>
              <a:off x="3113285" y="1145207"/>
              <a:ext cx="351454" cy="893543"/>
              <a:chOff x="3113285" y="1145207"/>
              <a:chExt cx="351454" cy="893543"/>
            </a:xfrm>
          </p:grpSpPr>
          <p:sp>
            <p:nvSpPr>
              <p:cNvPr id="39" name="Elipse 38"/>
              <p:cNvSpPr/>
              <p:nvPr/>
            </p:nvSpPr>
            <p:spPr>
              <a:xfrm>
                <a:off x="3113285" y="114520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3356739" y="193075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41" name="Conector recto 40"/>
              <p:cNvCxnSpPr/>
              <p:nvPr/>
            </p:nvCxnSpPr>
            <p:spPr>
              <a:xfrm flipH="1" flipV="1">
                <a:off x="3167285" y="1216337"/>
                <a:ext cx="130392" cy="28399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 flipH="1" flipV="1">
                <a:off x="3310801" y="1488804"/>
                <a:ext cx="99938" cy="505702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o 42"/>
            <p:cNvGrpSpPr/>
            <p:nvPr/>
          </p:nvGrpSpPr>
          <p:grpSpPr>
            <a:xfrm>
              <a:off x="3598188" y="2542516"/>
              <a:ext cx="759929" cy="1367033"/>
              <a:chOff x="3598188" y="2542516"/>
              <a:chExt cx="759929" cy="1367033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3598188" y="254251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4250117" y="380154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46" name="Conector recto 45"/>
              <p:cNvCxnSpPr/>
              <p:nvPr/>
            </p:nvCxnSpPr>
            <p:spPr>
              <a:xfrm flipH="1" flipV="1">
                <a:off x="3659445" y="2584739"/>
                <a:ext cx="292770" cy="707407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flipH="1" flipV="1">
                <a:off x="3951391" y="3306561"/>
                <a:ext cx="354046" cy="559778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o 47"/>
            <p:cNvGrpSpPr/>
            <p:nvPr/>
          </p:nvGrpSpPr>
          <p:grpSpPr>
            <a:xfrm>
              <a:off x="4418005" y="1166231"/>
              <a:ext cx="1092536" cy="1351583"/>
              <a:chOff x="4418005" y="1166231"/>
              <a:chExt cx="1092536" cy="1351583"/>
            </a:xfrm>
          </p:grpSpPr>
          <p:sp>
            <p:nvSpPr>
              <p:cNvPr id="49" name="Elipse 48"/>
              <p:cNvSpPr/>
              <p:nvPr/>
            </p:nvSpPr>
            <p:spPr>
              <a:xfrm>
                <a:off x="5402541" y="116623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4949546" y="240981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4418005" y="137929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4538445" y="202728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53" name="Conector recto 52"/>
              <p:cNvCxnSpPr/>
              <p:nvPr/>
            </p:nvCxnSpPr>
            <p:spPr>
              <a:xfrm flipH="1" flipV="1">
                <a:off x="4433821" y="1420054"/>
                <a:ext cx="623725" cy="288522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/>
              <p:cNvCxnSpPr/>
              <p:nvPr/>
            </p:nvCxnSpPr>
            <p:spPr>
              <a:xfrm flipH="1">
                <a:off x="4580851" y="1705703"/>
                <a:ext cx="459114" cy="388683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54"/>
              <p:cNvCxnSpPr/>
              <p:nvPr/>
            </p:nvCxnSpPr>
            <p:spPr>
              <a:xfrm flipH="1">
                <a:off x="5026013" y="1209648"/>
                <a:ext cx="433221" cy="498928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 flipH="1">
                <a:off x="5003546" y="1692419"/>
                <a:ext cx="36420" cy="73401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o 56"/>
            <p:cNvGrpSpPr/>
            <p:nvPr/>
          </p:nvGrpSpPr>
          <p:grpSpPr>
            <a:xfrm>
              <a:off x="5898276" y="1984750"/>
              <a:ext cx="1300680" cy="1366014"/>
              <a:chOff x="5898276" y="1984750"/>
              <a:chExt cx="1300680" cy="1366014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5898276" y="198475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6746060" y="216738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6280333" y="299857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7090956" y="324276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62" name="Conector recto 61"/>
              <p:cNvCxnSpPr/>
              <p:nvPr/>
            </p:nvCxnSpPr>
            <p:spPr>
              <a:xfrm>
                <a:off x="5951865" y="2043606"/>
                <a:ext cx="675471" cy="536673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cto 62"/>
              <p:cNvCxnSpPr/>
              <p:nvPr/>
            </p:nvCxnSpPr>
            <p:spPr>
              <a:xfrm flipH="1">
                <a:off x="6613484" y="2224430"/>
                <a:ext cx="186675" cy="351697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/>
              <p:cNvCxnSpPr/>
              <p:nvPr/>
            </p:nvCxnSpPr>
            <p:spPr>
              <a:xfrm flipV="1">
                <a:off x="6321013" y="2566373"/>
                <a:ext cx="292471" cy="508241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/>
              <p:cNvCxnSpPr/>
              <p:nvPr/>
            </p:nvCxnSpPr>
            <p:spPr>
              <a:xfrm>
                <a:off x="6627336" y="2575399"/>
                <a:ext cx="502342" cy="704241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upo 65"/>
            <p:cNvGrpSpPr/>
            <p:nvPr/>
          </p:nvGrpSpPr>
          <p:grpSpPr>
            <a:xfrm>
              <a:off x="5026013" y="3034297"/>
              <a:ext cx="1024854" cy="1048268"/>
              <a:chOff x="5026013" y="3034297"/>
              <a:chExt cx="1024854" cy="1048268"/>
            </a:xfrm>
          </p:grpSpPr>
          <p:sp>
            <p:nvSpPr>
              <p:cNvPr id="67" name="Elipse 66"/>
              <p:cNvSpPr/>
              <p:nvPr/>
            </p:nvSpPr>
            <p:spPr>
              <a:xfrm>
                <a:off x="5643696" y="303429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8" name="Elipse 67"/>
              <p:cNvSpPr/>
              <p:nvPr/>
            </p:nvSpPr>
            <p:spPr>
              <a:xfrm>
                <a:off x="5942867" y="397456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Elipse 68"/>
              <p:cNvSpPr/>
              <p:nvPr/>
            </p:nvSpPr>
            <p:spPr>
              <a:xfrm>
                <a:off x="5026013" y="329214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70" name="Conector recto 69"/>
              <p:cNvCxnSpPr/>
              <p:nvPr/>
            </p:nvCxnSpPr>
            <p:spPr>
              <a:xfrm>
                <a:off x="5731918" y="3604010"/>
                <a:ext cx="253129" cy="412196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/>
              <p:cNvCxnSpPr/>
              <p:nvPr/>
            </p:nvCxnSpPr>
            <p:spPr>
              <a:xfrm>
                <a:off x="5702604" y="3083604"/>
                <a:ext cx="29314" cy="53184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/>
              <p:cNvCxnSpPr/>
              <p:nvPr/>
            </p:nvCxnSpPr>
            <p:spPr>
              <a:xfrm>
                <a:off x="5074009" y="3339517"/>
                <a:ext cx="653141" cy="27119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o 72"/>
            <p:cNvGrpSpPr/>
            <p:nvPr/>
          </p:nvGrpSpPr>
          <p:grpSpPr>
            <a:xfrm>
              <a:off x="6172333" y="3789844"/>
              <a:ext cx="1165611" cy="1160039"/>
              <a:chOff x="6172333" y="3789844"/>
              <a:chExt cx="1165611" cy="1160039"/>
            </a:xfrm>
          </p:grpSpPr>
          <p:sp>
            <p:nvSpPr>
              <p:cNvPr id="74" name="Elipse 73"/>
              <p:cNvSpPr/>
              <p:nvPr/>
            </p:nvSpPr>
            <p:spPr>
              <a:xfrm>
                <a:off x="7229944" y="378984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5" name="Elipse 74"/>
              <p:cNvSpPr/>
              <p:nvPr/>
            </p:nvSpPr>
            <p:spPr>
              <a:xfrm>
                <a:off x="6172333" y="461521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6616960" y="484188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77" name="Conector recto 76"/>
              <p:cNvCxnSpPr/>
              <p:nvPr/>
            </p:nvCxnSpPr>
            <p:spPr>
              <a:xfrm flipH="1">
                <a:off x="6901347" y="3838037"/>
                <a:ext cx="382597" cy="68440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cto 77"/>
              <p:cNvCxnSpPr/>
              <p:nvPr/>
            </p:nvCxnSpPr>
            <p:spPr>
              <a:xfrm flipH="1">
                <a:off x="6227715" y="4523630"/>
                <a:ext cx="675935" cy="13744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cto 78"/>
              <p:cNvCxnSpPr/>
              <p:nvPr/>
            </p:nvCxnSpPr>
            <p:spPr>
              <a:xfrm flipH="1">
                <a:off x="6679589" y="4534087"/>
                <a:ext cx="221701" cy="341575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o 79"/>
            <p:cNvGrpSpPr/>
            <p:nvPr/>
          </p:nvGrpSpPr>
          <p:grpSpPr>
            <a:xfrm>
              <a:off x="6081309" y="5052671"/>
              <a:ext cx="1452577" cy="676479"/>
              <a:chOff x="6081309" y="5052671"/>
              <a:chExt cx="1452577" cy="676479"/>
            </a:xfrm>
          </p:grpSpPr>
          <p:sp>
            <p:nvSpPr>
              <p:cNvPr id="81" name="Elipse 80"/>
              <p:cNvSpPr/>
              <p:nvPr/>
            </p:nvSpPr>
            <p:spPr>
              <a:xfrm>
                <a:off x="7425886" y="562115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7064103" y="505267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83" name="Conector recto 82"/>
              <p:cNvCxnSpPr/>
              <p:nvPr/>
            </p:nvCxnSpPr>
            <p:spPr>
              <a:xfrm flipH="1">
                <a:off x="6878494" y="5106671"/>
                <a:ext cx="237183" cy="456265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83"/>
              <p:cNvCxnSpPr/>
              <p:nvPr/>
            </p:nvCxnSpPr>
            <p:spPr>
              <a:xfrm flipH="1" flipV="1">
                <a:off x="6867403" y="5562936"/>
                <a:ext cx="587701" cy="10273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Elipse 84"/>
              <p:cNvSpPr/>
              <p:nvPr/>
            </p:nvSpPr>
            <p:spPr>
              <a:xfrm>
                <a:off x="6081309" y="514301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86" name="Conector recto 85"/>
              <p:cNvCxnSpPr/>
              <p:nvPr/>
            </p:nvCxnSpPr>
            <p:spPr>
              <a:xfrm flipH="1" flipV="1">
                <a:off x="6127934" y="5197012"/>
                <a:ext cx="747626" cy="36592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upo 86"/>
            <p:cNvGrpSpPr/>
            <p:nvPr/>
          </p:nvGrpSpPr>
          <p:grpSpPr>
            <a:xfrm>
              <a:off x="7710279" y="4773079"/>
              <a:ext cx="608560" cy="892596"/>
              <a:chOff x="7710279" y="4773079"/>
              <a:chExt cx="608560" cy="892596"/>
            </a:xfrm>
          </p:grpSpPr>
          <p:sp>
            <p:nvSpPr>
              <p:cNvPr id="88" name="Elipse 87"/>
              <p:cNvSpPr/>
              <p:nvPr/>
            </p:nvSpPr>
            <p:spPr>
              <a:xfrm>
                <a:off x="7710279" y="477307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89" name="Conector recto 88"/>
              <p:cNvCxnSpPr/>
              <p:nvPr/>
            </p:nvCxnSpPr>
            <p:spPr>
              <a:xfrm flipH="1" flipV="1">
                <a:off x="7756904" y="4847677"/>
                <a:ext cx="3618" cy="36251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ector recto 89"/>
              <p:cNvCxnSpPr/>
              <p:nvPr/>
            </p:nvCxnSpPr>
            <p:spPr>
              <a:xfrm flipH="1" flipV="1">
                <a:off x="7766092" y="5197011"/>
                <a:ext cx="79470" cy="396201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Elipse 90"/>
              <p:cNvSpPr/>
              <p:nvPr/>
            </p:nvSpPr>
            <p:spPr>
              <a:xfrm>
                <a:off x="7799275" y="555767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8210839" y="533480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93" name="Conector recto 92"/>
              <p:cNvCxnSpPr/>
              <p:nvPr/>
            </p:nvCxnSpPr>
            <p:spPr>
              <a:xfrm flipH="1" flipV="1">
                <a:off x="7765269" y="5197011"/>
                <a:ext cx="472153" cy="174382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o 93"/>
            <p:cNvGrpSpPr/>
            <p:nvPr/>
          </p:nvGrpSpPr>
          <p:grpSpPr>
            <a:xfrm>
              <a:off x="7828390" y="5618523"/>
              <a:ext cx="1716204" cy="669979"/>
              <a:chOff x="7828390" y="5618523"/>
              <a:chExt cx="1716204" cy="669979"/>
            </a:xfrm>
          </p:grpSpPr>
          <p:sp>
            <p:nvSpPr>
              <p:cNvPr id="95" name="Elipse 94"/>
              <p:cNvSpPr/>
              <p:nvPr/>
            </p:nvSpPr>
            <p:spPr>
              <a:xfrm>
                <a:off x="7828390" y="592157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6" name="Elipse 95"/>
              <p:cNvSpPr/>
              <p:nvPr/>
            </p:nvSpPr>
            <p:spPr>
              <a:xfrm>
                <a:off x="8609027" y="561852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7" name="Elipse 96"/>
              <p:cNvSpPr/>
              <p:nvPr/>
            </p:nvSpPr>
            <p:spPr>
              <a:xfrm>
                <a:off x="9382594" y="618050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8" name="Elipse 97"/>
              <p:cNvSpPr/>
              <p:nvPr/>
            </p:nvSpPr>
            <p:spPr>
              <a:xfrm>
                <a:off x="9436594" y="561852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99" name="Conector recto 98"/>
              <p:cNvCxnSpPr/>
              <p:nvPr/>
            </p:nvCxnSpPr>
            <p:spPr>
              <a:xfrm flipH="1" flipV="1">
                <a:off x="7884529" y="5983830"/>
                <a:ext cx="778498" cy="96372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recto 99"/>
              <p:cNvCxnSpPr/>
              <p:nvPr/>
            </p:nvCxnSpPr>
            <p:spPr>
              <a:xfrm flipV="1">
                <a:off x="8653590" y="5679740"/>
                <a:ext cx="2498" cy="410763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ector recto 100"/>
              <p:cNvCxnSpPr/>
              <p:nvPr/>
            </p:nvCxnSpPr>
            <p:spPr>
              <a:xfrm flipV="1">
                <a:off x="8646651" y="5690089"/>
                <a:ext cx="810250" cy="390113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recto 101"/>
              <p:cNvCxnSpPr/>
              <p:nvPr/>
            </p:nvCxnSpPr>
            <p:spPr>
              <a:xfrm flipH="1" flipV="1">
                <a:off x="8669966" y="6090503"/>
                <a:ext cx="737557" cy="130031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upo 102"/>
            <p:cNvGrpSpPr/>
            <p:nvPr/>
          </p:nvGrpSpPr>
          <p:grpSpPr>
            <a:xfrm>
              <a:off x="10027707" y="4853979"/>
              <a:ext cx="600144" cy="466406"/>
              <a:chOff x="10027707" y="4853979"/>
              <a:chExt cx="600144" cy="466406"/>
            </a:xfrm>
          </p:grpSpPr>
          <p:sp>
            <p:nvSpPr>
              <p:cNvPr id="104" name="Elipse 103"/>
              <p:cNvSpPr/>
              <p:nvPr/>
            </p:nvSpPr>
            <p:spPr>
              <a:xfrm>
                <a:off x="10027707" y="510868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5" name="Elipse 104"/>
              <p:cNvSpPr/>
              <p:nvPr/>
            </p:nvSpPr>
            <p:spPr>
              <a:xfrm>
                <a:off x="10519851" y="521238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106" name="Conector recto 105"/>
              <p:cNvCxnSpPr/>
              <p:nvPr/>
            </p:nvCxnSpPr>
            <p:spPr>
              <a:xfrm flipV="1">
                <a:off x="10112189" y="4865396"/>
                <a:ext cx="501640" cy="275222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recto 106"/>
              <p:cNvCxnSpPr/>
              <p:nvPr/>
            </p:nvCxnSpPr>
            <p:spPr>
              <a:xfrm flipV="1">
                <a:off x="10583010" y="4853979"/>
                <a:ext cx="30633" cy="38504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o 107"/>
          <p:cNvGrpSpPr/>
          <p:nvPr/>
        </p:nvGrpSpPr>
        <p:grpSpPr>
          <a:xfrm>
            <a:off x="2851117" y="1045442"/>
            <a:ext cx="8232382" cy="5189060"/>
            <a:chOff x="2851117" y="1045442"/>
            <a:chExt cx="8232382" cy="5189060"/>
          </a:xfrm>
        </p:grpSpPr>
        <p:pic>
          <p:nvPicPr>
            <p:cNvPr id="109" name="Imagen 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3036" y="2092750"/>
              <a:ext cx="893119" cy="689250"/>
            </a:xfrm>
            <a:prstGeom prst="rect">
              <a:avLst/>
            </a:prstGeom>
          </p:spPr>
        </p:pic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0380" y="4341814"/>
              <a:ext cx="893119" cy="689250"/>
            </a:xfrm>
            <a:prstGeom prst="rect">
              <a:avLst/>
            </a:prstGeom>
          </p:spPr>
        </p:pic>
        <p:pic>
          <p:nvPicPr>
            <p:cNvPr id="111" name="Imagen 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0839" y="5545252"/>
              <a:ext cx="893119" cy="689250"/>
            </a:xfrm>
            <a:prstGeom prst="rect">
              <a:avLst/>
            </a:prstGeom>
          </p:spPr>
        </p:pic>
        <p:pic>
          <p:nvPicPr>
            <p:cNvPr id="112" name="Imagen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1667" y="5063339"/>
              <a:ext cx="893119" cy="689250"/>
            </a:xfrm>
            <a:prstGeom prst="rect">
              <a:avLst/>
            </a:prstGeom>
          </p:spPr>
        </p:pic>
        <p:pic>
          <p:nvPicPr>
            <p:cNvPr id="113" name="Imagen 1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886" y="2782000"/>
              <a:ext cx="893119" cy="689250"/>
            </a:xfrm>
            <a:prstGeom prst="rect">
              <a:avLst/>
            </a:prstGeom>
          </p:spPr>
        </p:pic>
        <p:pic>
          <p:nvPicPr>
            <p:cNvPr id="114" name="Imagen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9917" y="3096685"/>
              <a:ext cx="893119" cy="689250"/>
            </a:xfrm>
            <a:prstGeom prst="rect">
              <a:avLst/>
            </a:prstGeom>
          </p:spPr>
        </p:pic>
        <p:pic>
          <p:nvPicPr>
            <p:cNvPr id="115" name="Imagen 1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720" y="4686439"/>
              <a:ext cx="893119" cy="689250"/>
            </a:xfrm>
            <a:prstGeom prst="rect">
              <a:avLst/>
            </a:prstGeom>
          </p:spPr>
        </p:pic>
        <p:pic>
          <p:nvPicPr>
            <p:cNvPr id="116" name="Imagen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6478" y="1141694"/>
              <a:ext cx="893119" cy="689250"/>
            </a:xfrm>
            <a:prstGeom prst="rect">
              <a:avLst/>
            </a:prstGeom>
          </p:spPr>
        </p:pic>
        <p:pic>
          <p:nvPicPr>
            <p:cNvPr id="117" name="Imagen 1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117" y="1045442"/>
              <a:ext cx="893119" cy="689250"/>
            </a:xfrm>
            <a:prstGeom prst="rect">
              <a:avLst/>
            </a:prstGeom>
          </p:spPr>
        </p:pic>
      </p:grpSp>
      <p:grpSp>
        <p:nvGrpSpPr>
          <p:cNvPr id="118" name="Grupo 117"/>
          <p:cNvGrpSpPr/>
          <p:nvPr/>
        </p:nvGrpSpPr>
        <p:grpSpPr>
          <a:xfrm>
            <a:off x="6488664" y="3974565"/>
            <a:ext cx="1099229" cy="711874"/>
            <a:chOff x="6488664" y="3974565"/>
            <a:chExt cx="1099229" cy="711874"/>
          </a:xfrm>
        </p:grpSpPr>
        <p:pic>
          <p:nvPicPr>
            <p:cNvPr id="119" name="Imagen 1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8664" y="3997189"/>
              <a:ext cx="893119" cy="689250"/>
            </a:xfrm>
            <a:prstGeom prst="rect">
              <a:avLst/>
            </a:prstGeom>
          </p:spPr>
        </p:pic>
        <p:pic>
          <p:nvPicPr>
            <p:cNvPr id="120" name="Picture 25" descr="cnm_gif_outline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5205" y="3974565"/>
              <a:ext cx="932688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1" name="CuadroTexto 120"/>
          <p:cNvSpPr txBox="1"/>
          <p:nvPr/>
        </p:nvSpPr>
        <p:spPr>
          <a:xfrm>
            <a:off x="760449" y="4354015"/>
            <a:ext cx="372759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0070C0"/>
                </a:solidFill>
              </a:rPr>
              <a:t>A través de la distribución de módulos </a:t>
            </a:r>
            <a:r>
              <a:rPr lang="es-MX" b="1" dirty="0" smtClean="0">
                <a:solidFill>
                  <a:srgbClr val="0070C0"/>
                </a:solidFill>
              </a:rPr>
              <a:t>SSTTF-TR</a:t>
            </a:r>
            <a:r>
              <a:rPr lang="es-MX" dirty="0" smtClean="0">
                <a:solidFill>
                  <a:srgbClr val="0070C0"/>
                </a:solidFill>
              </a:rPr>
              <a:t> en sitios estratégicos, se puede tener una distribución del </a:t>
            </a:r>
            <a:r>
              <a:rPr lang="es-MX" b="1" dirty="0" smtClean="0">
                <a:solidFill>
                  <a:srgbClr val="0070C0"/>
                </a:solidFill>
              </a:rPr>
              <a:t>UTC(CNM)</a:t>
            </a:r>
            <a:r>
              <a:rPr lang="es-MX" dirty="0" smtClean="0">
                <a:solidFill>
                  <a:srgbClr val="0070C0"/>
                </a:solidFill>
              </a:rPr>
              <a:t> con alta exactitud en todo el territorio nacional.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394243" y="2822374"/>
            <a:ext cx="275921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0070C0"/>
                </a:solidFill>
              </a:rPr>
              <a:t>De manera regional, se puede diseminar la sincronía de estas “replicas” del </a:t>
            </a:r>
            <a:r>
              <a:rPr lang="es-MX" b="1" dirty="0" smtClean="0">
                <a:solidFill>
                  <a:srgbClr val="0070C0"/>
                </a:solidFill>
              </a:rPr>
              <a:t>UTC(CNM)</a:t>
            </a:r>
            <a:r>
              <a:rPr lang="es-MX" dirty="0" smtClean="0">
                <a:solidFill>
                  <a:srgbClr val="0070C0"/>
                </a:solidFill>
              </a:rPr>
              <a:t> a través de otros medios: fibra óptica, Ethernet, radio, etc., manteniendo un alto nivel de exactitud.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1.21967 0.00069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90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85 L -1.21446 0.00231 " pathEditMode="relative" rAng="0" ptsTypes="AA">
                                      <p:cBhvr>
                                        <p:cTn id="12" dur="5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29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repeatCount="indefinite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121" grpId="0" animBg="1"/>
      <p:bldP spid="121" grpId="1" animBg="1"/>
      <p:bldP spid="123" grpId="0" animBg="1"/>
      <p:bldP spid="1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62925" y="-78031"/>
            <a:ext cx="12422364" cy="7155902"/>
            <a:chOff x="-62925" y="-78031"/>
            <a:chExt cx="12422364" cy="7155902"/>
          </a:xfrm>
        </p:grpSpPr>
        <p:grpSp>
          <p:nvGrpSpPr>
            <p:cNvPr id="2" name="Grupo 1"/>
            <p:cNvGrpSpPr/>
            <p:nvPr/>
          </p:nvGrpSpPr>
          <p:grpSpPr>
            <a:xfrm>
              <a:off x="43855" y="0"/>
              <a:ext cx="7383112" cy="4993105"/>
              <a:chOff x="-77162" y="465964"/>
              <a:chExt cx="7383112" cy="4993105"/>
            </a:xfrm>
          </p:grpSpPr>
          <p:pic>
            <p:nvPicPr>
              <p:cNvPr id="1036" name="Picture 12" descr="Resultado de imagen para termoeléctric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785" y="2500092"/>
                <a:ext cx="3833622" cy="2868546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Resultado de imagen para laguna verde centro nuclea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59732" y="465964"/>
                <a:ext cx="3746218" cy="2464274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Resultado de imagen para solar cell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162" y="518450"/>
                <a:ext cx="4056955" cy="1661148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Resultado de imagen para eolic energ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162" y="1674193"/>
                <a:ext cx="3373120" cy="2251558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Resultado de imagen para cf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162" y="3296487"/>
                <a:ext cx="4056955" cy="2162582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Resultado de imagen para ecology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3459" y="688064"/>
                <a:ext cx="4215384" cy="4223816"/>
              </a:xfrm>
              <a:prstGeom prst="rect">
                <a:avLst/>
              </a:prstGeom>
              <a:noFill/>
              <a:effectLst>
                <a:softEdge rad="635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42" name="Picture 18" descr="Resultado de imagen para telecommunication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5" b="22018"/>
            <a:stretch/>
          </p:blipFill>
          <p:spPr bwMode="auto">
            <a:xfrm>
              <a:off x="6930189" y="-78031"/>
              <a:ext cx="5429250" cy="2681471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Resultado de imagen para telecommunication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5" b="21469"/>
            <a:stretch/>
          </p:blipFill>
          <p:spPr bwMode="auto">
            <a:xfrm>
              <a:off x="6930189" y="2205752"/>
              <a:ext cx="5409347" cy="2498686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Resultado de imagen para telescopio milimetrico mexico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5" b="17802"/>
            <a:stretch/>
          </p:blipFill>
          <p:spPr bwMode="auto">
            <a:xfrm>
              <a:off x="6644439" y="4276302"/>
              <a:ext cx="5715000" cy="2713243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Resultado de imagen para bolsa de valore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925" y="4204173"/>
              <a:ext cx="4305300" cy="28575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90180" y="4276302"/>
              <a:ext cx="3784244" cy="2801569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19" name="CuadroTexto 18"/>
          <p:cNvSpPr txBox="1"/>
          <p:nvPr/>
        </p:nvSpPr>
        <p:spPr>
          <a:xfrm>
            <a:off x="3126634" y="3000983"/>
            <a:ext cx="6037951" cy="830997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Sectores beneficiados</a:t>
            </a:r>
            <a:endParaRPr lang="es-MX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5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62925" y="-78031"/>
            <a:ext cx="12422364" cy="7155902"/>
            <a:chOff x="-62925" y="-78031"/>
            <a:chExt cx="12422364" cy="7155902"/>
          </a:xfrm>
        </p:grpSpPr>
        <p:grpSp>
          <p:nvGrpSpPr>
            <p:cNvPr id="2" name="Grupo 1"/>
            <p:cNvGrpSpPr/>
            <p:nvPr/>
          </p:nvGrpSpPr>
          <p:grpSpPr>
            <a:xfrm>
              <a:off x="43855" y="0"/>
              <a:ext cx="7383112" cy="4993105"/>
              <a:chOff x="-77162" y="465964"/>
              <a:chExt cx="7383112" cy="4993105"/>
            </a:xfrm>
          </p:grpSpPr>
          <p:pic>
            <p:nvPicPr>
              <p:cNvPr id="1036" name="Picture 12" descr="Resultado de imagen para termoeléctrica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785" y="2500092"/>
                <a:ext cx="3833622" cy="2868546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Resultado de imagen para laguna verde centro nuclear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59732" y="465964"/>
                <a:ext cx="3746218" cy="2464274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Resultado de imagen para solar cells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162" y="518450"/>
                <a:ext cx="4056955" cy="1661148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Resultado de imagen para eolic energy"/>
              <p:cNvPicPr>
                <a:picLocks noChangeAspect="1" noChangeArrowheads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162" y="1674193"/>
                <a:ext cx="3373120" cy="2251558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Resultado de imagen para cfe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162" y="3296487"/>
                <a:ext cx="4056955" cy="2162582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Resultado de imagen para ecology"/>
              <p:cNvPicPr>
                <a:picLocks noChangeAspect="1" noChangeArrowheads="1"/>
              </p:cNvPicPr>
              <p:nvPr/>
            </p:nvPicPr>
            <p:blipFill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3459" y="688064"/>
                <a:ext cx="4215384" cy="4223816"/>
              </a:xfrm>
              <a:prstGeom prst="rect">
                <a:avLst/>
              </a:prstGeom>
              <a:noFill/>
              <a:effectLst>
                <a:softEdge rad="635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42" name="Picture 18" descr="Resultado de imagen para telecommunications"/>
            <p:cNvPicPr>
              <a:picLocks noChangeAspect="1" noChangeArrowheads="1"/>
            </p:cNvPicPr>
            <p:nvPr/>
          </p:nvPicPr>
          <p:blipFill rotWithShape="1"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5" b="22018"/>
            <a:stretch/>
          </p:blipFill>
          <p:spPr bwMode="auto">
            <a:xfrm>
              <a:off x="6930189" y="-78031"/>
              <a:ext cx="5429250" cy="2681471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Resultado de imagen para telecommunications"/>
            <p:cNvPicPr>
              <a:picLocks noChangeAspect="1" noChangeArrowheads="1"/>
            </p:cNvPicPr>
            <p:nvPr/>
          </p:nvPicPr>
          <p:blipFill rotWithShape="1"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5" b="21469"/>
            <a:stretch/>
          </p:blipFill>
          <p:spPr bwMode="auto">
            <a:xfrm>
              <a:off x="6930189" y="2205752"/>
              <a:ext cx="5409347" cy="2498686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Resultado de imagen para telescopio milimetrico mexico"/>
            <p:cNvPicPr>
              <a:picLocks noChangeAspect="1" noChangeArrowheads="1"/>
            </p:cNvPicPr>
            <p:nvPr/>
          </p:nvPicPr>
          <p:blipFill rotWithShape="1"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5" b="17802"/>
            <a:stretch/>
          </p:blipFill>
          <p:spPr bwMode="auto">
            <a:xfrm>
              <a:off x="6644439" y="4276302"/>
              <a:ext cx="5715000" cy="2713243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Resultado de imagen para bolsa de valores"/>
            <p:cNvPicPr>
              <a:picLocks noChangeAspect="1" noChangeArrowheads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925" y="4204173"/>
              <a:ext cx="4305300" cy="28575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2">
              <a:lum bright="70000" contrast="-70000"/>
            </a:blip>
            <a:stretch>
              <a:fillRect/>
            </a:stretch>
          </p:blipFill>
          <p:spPr>
            <a:xfrm>
              <a:off x="3590180" y="4276302"/>
              <a:ext cx="3784244" cy="2801569"/>
            </a:xfrm>
            <a:prstGeom prst="rect">
              <a:avLst/>
            </a:prstGeom>
            <a:effectLst>
              <a:softEdge rad="317500"/>
            </a:effectLst>
          </p:spPr>
        </p:pic>
      </p:grpSp>
      <p:grpSp>
        <p:nvGrpSpPr>
          <p:cNvPr id="5" name="Grupo 4"/>
          <p:cNvGrpSpPr/>
          <p:nvPr/>
        </p:nvGrpSpPr>
        <p:grpSpPr>
          <a:xfrm>
            <a:off x="796857" y="1327656"/>
            <a:ext cx="5292780" cy="1723549"/>
            <a:chOff x="953574" y="1299169"/>
            <a:chExt cx="5292780" cy="1723549"/>
          </a:xfrm>
        </p:grpSpPr>
        <p:sp>
          <p:nvSpPr>
            <p:cNvPr id="3" name="CuadroTexto 2"/>
            <p:cNvSpPr txBox="1"/>
            <p:nvPr/>
          </p:nvSpPr>
          <p:spPr>
            <a:xfrm>
              <a:off x="953574" y="1299169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Energético</a:t>
              </a:r>
              <a:endPara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323519" y="1822389"/>
              <a:ext cx="4922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Redes Eléctricas </a:t>
              </a:r>
              <a:r>
                <a:rPr lang="es-MX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I</a:t>
              </a: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nteligentes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Sistema </a:t>
              </a:r>
              <a:r>
                <a: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Eléctrico </a:t>
              </a:r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Nacional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Mercado Eléctrico </a:t>
              </a: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Mayorista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52760" y="4621493"/>
            <a:ext cx="4498917" cy="1693948"/>
            <a:chOff x="270988" y="3923760"/>
            <a:chExt cx="4498917" cy="1693948"/>
          </a:xfrm>
        </p:grpSpPr>
        <p:sp>
          <p:nvSpPr>
            <p:cNvPr id="18" name="CuadroTexto 17"/>
            <p:cNvSpPr txBox="1"/>
            <p:nvPr/>
          </p:nvSpPr>
          <p:spPr>
            <a:xfrm>
              <a:off x="270988" y="3923760"/>
              <a:ext cx="1954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Económico</a:t>
              </a:r>
              <a:endPara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48579" y="4417379"/>
              <a:ext cx="41213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Sellos de Tiempo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Facturación Electrónica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Sistemas financieros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350250" y="1536176"/>
            <a:ext cx="3530325" cy="1009475"/>
            <a:chOff x="6705840" y="761376"/>
            <a:chExt cx="3530325" cy="1009475"/>
          </a:xfrm>
        </p:grpSpPr>
        <p:sp>
          <p:nvSpPr>
            <p:cNvPr id="20" name="CuadroTexto 19"/>
            <p:cNvSpPr txBox="1"/>
            <p:nvPr/>
          </p:nvSpPr>
          <p:spPr>
            <a:xfrm>
              <a:off x="6705840" y="761376"/>
              <a:ext cx="33525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Telecomunicaciones</a:t>
              </a:r>
              <a:endPara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088422" y="1309186"/>
              <a:ext cx="3147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Sincronía de Redes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143282" y="4445916"/>
            <a:ext cx="3886000" cy="1713589"/>
            <a:chOff x="6746857" y="2906208"/>
            <a:chExt cx="3886000" cy="1713589"/>
          </a:xfrm>
        </p:grpSpPr>
        <p:sp>
          <p:nvSpPr>
            <p:cNvPr id="35" name="CuadroTexto 34"/>
            <p:cNvSpPr txBox="1"/>
            <p:nvPr/>
          </p:nvSpPr>
          <p:spPr>
            <a:xfrm>
              <a:off x="6746857" y="2906208"/>
              <a:ext cx="3886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Científico y Académico</a:t>
              </a:r>
              <a:endPara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227589" y="3419468"/>
              <a:ext cx="31477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Radioastronomía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Geofísica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</a:rPr>
                <a:t>Telemetría</a:t>
              </a:r>
              <a:endPara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wipe/>
      </p:transition>
    </mc:Choice>
    <mc:Fallback xmlns="">
      <p:transition spd="slow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89" y="0"/>
            <a:ext cx="7777845" cy="685800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89" y="-5"/>
            <a:ext cx="7777845" cy="685800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48183" y="2669793"/>
            <a:ext cx="10857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Los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 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sistemas </a:t>
            </a:r>
            <a:r>
              <a:rPr lang="es-ES" sz="24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GNSS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(</a:t>
            </a:r>
            <a:r>
              <a:rPr lang="es-ES" sz="2400" i="1" dirty="0">
                <a:solidFill>
                  <a:schemeClr val="bg1"/>
                </a:solidFill>
                <a:latin typeface="Calisto MT" panose="02040603050505030304" pitchFamily="18" charset="0"/>
              </a:rPr>
              <a:t>Global </a:t>
            </a:r>
            <a:r>
              <a:rPr lang="es-ES" sz="2400" i="1" dirty="0" err="1">
                <a:solidFill>
                  <a:schemeClr val="bg1"/>
                </a:solidFill>
                <a:latin typeface="Calisto MT" panose="02040603050505030304" pitchFamily="18" charset="0"/>
              </a:rPr>
              <a:t>Navigation</a:t>
            </a:r>
            <a:r>
              <a:rPr lang="es-ES" sz="2400" i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Calisto MT" panose="02040603050505030304" pitchFamily="18" charset="0"/>
              </a:rPr>
              <a:t>Satellite</a:t>
            </a:r>
            <a:r>
              <a:rPr lang="es-ES" sz="2400" i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ES" sz="2400" i="1" dirty="0" err="1" smtClean="0">
                <a:solidFill>
                  <a:schemeClr val="bg1"/>
                </a:solidFill>
                <a:latin typeface="Calisto MT" panose="02040603050505030304" pitchFamily="18" charset="0"/>
              </a:rPr>
              <a:t>System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) son constelaciones de satélites que permiten la localización de un objeto en la superficie terrestre, incluyendo mar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y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aire. Las coordenadas geográficas del objeto se determinan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midiendo las distancias de un mínimo de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cuatro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satélites de posición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conocida. Esto se realiza a través de un receptor que capta las señales de sincronía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emitida por los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satélites, la cual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contiene la posición del satélite y el tiempo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de la transmisión con alta precisión. La base de tiempo que utilizan estos satélites proviene de relojes atómicos que se encuentran en su interior.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27072" y="798653"/>
            <a:ext cx="8968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Global </a:t>
            </a:r>
            <a:r>
              <a:rPr lang="es-MX" sz="3600" b="1" dirty="0" err="1">
                <a:solidFill>
                  <a:schemeClr val="bg1"/>
                </a:solidFill>
                <a:latin typeface="Calisto MT" panose="02040603050505030304" pitchFamily="18" charset="0"/>
              </a:rPr>
              <a:t>Navigation</a:t>
            </a:r>
            <a:r>
              <a:rPr lang="es-MX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MX" sz="3600" b="1" dirty="0" err="1">
                <a:solidFill>
                  <a:schemeClr val="bg1"/>
                </a:solidFill>
                <a:latin typeface="Calisto MT" panose="02040603050505030304" pitchFamily="18" charset="0"/>
              </a:rPr>
              <a:t>Satellite</a:t>
            </a:r>
            <a:r>
              <a:rPr lang="es-MX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MX" sz="3600" b="1" dirty="0" err="1" smtClean="0">
                <a:solidFill>
                  <a:schemeClr val="bg1"/>
                </a:solidFill>
                <a:latin typeface="Calisto MT" panose="02040603050505030304" pitchFamily="18" charset="0"/>
              </a:rPr>
              <a:t>System</a:t>
            </a:r>
            <a:r>
              <a:rPr lang="es-MX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 </a:t>
            </a:r>
            <a:r>
              <a:rPr lang="es-MX" sz="36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(GNSS)</a:t>
            </a:r>
          </a:p>
          <a:p>
            <a:pPr algn="ctr"/>
            <a:r>
              <a:rPr lang="es-ES" sz="28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Sistema </a:t>
            </a:r>
            <a:r>
              <a:rPr lang="es-ES" sz="28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g</a:t>
            </a:r>
            <a:r>
              <a:rPr lang="es-ES" sz="28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lobal </a:t>
            </a:r>
            <a:r>
              <a:rPr lang="es-ES" sz="28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de navegación por satélite</a:t>
            </a:r>
            <a:endParaRPr lang="es-MX" sz="2800" b="1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xit" presetSubtype="0" fill="hold" grpId="1" nodeType="after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89" y="-5"/>
            <a:ext cx="7777845" cy="685800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48183" y="2669793"/>
            <a:ext cx="10857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 sistema </a:t>
            </a:r>
            <a:r>
              <a:rPr lang="es-ES" sz="24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GPS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(</a:t>
            </a:r>
            <a:r>
              <a:rPr lang="es-ES" sz="2400" i="1" dirty="0">
                <a:solidFill>
                  <a:schemeClr val="bg1"/>
                </a:solidFill>
                <a:latin typeface="Calisto MT" panose="02040603050505030304" pitchFamily="18" charset="0"/>
              </a:rPr>
              <a:t>Global </a:t>
            </a:r>
            <a:r>
              <a:rPr lang="es-ES" sz="2400" i="1" dirty="0" err="1">
                <a:solidFill>
                  <a:schemeClr val="bg1"/>
                </a:solidFill>
                <a:latin typeface="Calisto MT" panose="02040603050505030304" pitchFamily="18" charset="0"/>
              </a:rPr>
              <a:t>Positioning</a:t>
            </a:r>
            <a:r>
              <a:rPr lang="es-ES" sz="2400" i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Calisto MT" panose="02040603050505030304" pitchFamily="18" charset="0"/>
              </a:rPr>
              <a:t>System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) es uno de los sistemas GNSS de mayor uso en el mundo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,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y fue desarrollado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por el Departamento de Defensa de los Estados Unidos. Los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relojes atómicos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de los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satélites GPS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se mantienen anclados 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al Tiempo Universal Coordinado del Observatorio Naval de los </a:t>
            </a:r>
            <a:r>
              <a:rPr lang="es-ES" sz="2400" dirty="0">
                <a:solidFill>
                  <a:schemeClr val="bg1"/>
                </a:solidFill>
                <a:latin typeface="Calisto MT" panose="02040603050505030304" pitchFamily="18" charset="0"/>
              </a:rPr>
              <a:t>Estados Unidos (</a:t>
            </a:r>
            <a:r>
              <a:rPr lang="es-ES" sz="2400" i="1" dirty="0" err="1">
                <a:solidFill>
                  <a:schemeClr val="bg1"/>
                </a:solidFill>
                <a:latin typeface="Calisto MT" panose="02040603050505030304" pitchFamily="18" charset="0"/>
              </a:rPr>
              <a:t>United</a:t>
            </a:r>
            <a:r>
              <a:rPr lang="es-ES" sz="2400" i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ES" sz="2400" i="1" dirty="0" err="1">
                <a:solidFill>
                  <a:schemeClr val="bg1"/>
                </a:solidFill>
                <a:latin typeface="Calisto MT" panose="02040603050505030304" pitchFamily="18" charset="0"/>
              </a:rPr>
              <a:t>States</a:t>
            </a:r>
            <a:r>
              <a:rPr lang="es-ES" sz="2400" i="1" dirty="0">
                <a:solidFill>
                  <a:schemeClr val="bg1"/>
                </a:solidFill>
                <a:latin typeface="Calisto MT" panose="02040603050505030304" pitchFamily="18" charset="0"/>
              </a:rPr>
              <a:t> Naval </a:t>
            </a:r>
            <a:r>
              <a:rPr lang="es-ES" sz="2400" i="1" dirty="0" err="1" smtClean="0">
                <a:solidFill>
                  <a:schemeClr val="bg1"/>
                </a:solidFill>
                <a:latin typeface="Calisto MT" panose="02040603050505030304" pitchFamily="18" charset="0"/>
              </a:rPr>
              <a:t>Observatory</a:t>
            </a:r>
            <a:r>
              <a:rPr lang="es-ES" sz="2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, USNO), el UTC(USNO). </a:t>
            </a:r>
            <a:endParaRPr lang="es-ES" sz="2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48153" y="798653"/>
            <a:ext cx="69263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Global </a:t>
            </a:r>
            <a:r>
              <a:rPr lang="es-MX" sz="3600" b="1" dirty="0" err="1">
                <a:solidFill>
                  <a:schemeClr val="bg1"/>
                </a:solidFill>
                <a:latin typeface="Calisto MT" panose="02040603050505030304" pitchFamily="18" charset="0"/>
              </a:rPr>
              <a:t>Positioning</a:t>
            </a:r>
            <a:r>
              <a:rPr lang="es-MX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es-MX" sz="3600" b="1" dirty="0" err="1">
                <a:solidFill>
                  <a:schemeClr val="bg1"/>
                </a:solidFill>
                <a:latin typeface="Calisto MT" panose="02040603050505030304" pitchFamily="18" charset="0"/>
              </a:rPr>
              <a:t>System</a:t>
            </a:r>
            <a:r>
              <a:rPr lang="es-MX" sz="3600" b="1" dirty="0">
                <a:solidFill>
                  <a:schemeClr val="bg1"/>
                </a:solidFill>
                <a:latin typeface="Calisto MT" panose="02040603050505030304" pitchFamily="18" charset="0"/>
              </a:rPr>
              <a:t> (GPS</a:t>
            </a:r>
            <a:r>
              <a:rPr lang="es-MX" sz="36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)</a:t>
            </a:r>
          </a:p>
          <a:p>
            <a:pPr algn="ctr"/>
            <a:r>
              <a:rPr lang="es-ES" sz="28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Sistema </a:t>
            </a:r>
            <a:r>
              <a:rPr lang="es-ES" sz="28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g</a:t>
            </a:r>
            <a:r>
              <a:rPr lang="es-ES" sz="28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lobal </a:t>
            </a:r>
            <a:r>
              <a:rPr lang="es-ES" sz="28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de </a:t>
            </a:r>
            <a:r>
              <a:rPr lang="es-ES" sz="28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posición</a:t>
            </a:r>
            <a:endParaRPr lang="es-MX" sz="2800" b="1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959071" y="1637702"/>
            <a:ext cx="10141168" cy="3815021"/>
            <a:chOff x="959071" y="1637702"/>
            <a:chExt cx="10141168" cy="3815021"/>
          </a:xfrm>
        </p:grpSpPr>
        <p:sp>
          <p:nvSpPr>
            <p:cNvPr id="22" name="Flecha derecha 21"/>
            <p:cNvSpPr/>
            <p:nvPr/>
          </p:nvSpPr>
          <p:spPr>
            <a:xfrm>
              <a:off x="4803032" y="3161052"/>
              <a:ext cx="2550138" cy="974558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6" name="26 Grupo"/>
            <p:cNvGrpSpPr>
              <a:grpSpLocks noChangeAspect="1"/>
            </p:cNvGrpSpPr>
            <p:nvPr/>
          </p:nvGrpSpPr>
          <p:grpSpPr>
            <a:xfrm>
              <a:off x="959071" y="1852723"/>
              <a:ext cx="3600000" cy="3600000"/>
              <a:chOff x="7669239" y="5511470"/>
              <a:chExt cx="22464000" cy="22464000"/>
            </a:xfr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7" name="27 Anillo"/>
              <p:cNvSpPr>
                <a:spLocks noChangeAspect="1"/>
              </p:cNvSpPr>
              <p:nvPr/>
            </p:nvSpPr>
            <p:spPr>
              <a:xfrm>
                <a:off x="7669239" y="5511470"/>
                <a:ext cx="22464000" cy="22464000"/>
              </a:xfrm>
              <a:prstGeom prst="donut">
                <a:avLst>
                  <a:gd name="adj" fmla="val 59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utoShape 11128"/>
              <p:cNvSpPr>
                <a:spLocks noChangeAspect="1" noChangeArrowheads="1"/>
              </p:cNvSpPr>
              <p:nvPr/>
            </p:nvSpPr>
            <p:spPr bwMode="auto">
              <a:xfrm rot="17459400">
                <a:off x="16014486" y="13216434"/>
                <a:ext cx="1138627" cy="43706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" name="AutoShape 11129"/>
              <p:cNvSpPr>
                <a:spLocks noChangeAspect="1" noChangeArrowheads="1"/>
              </p:cNvSpPr>
              <p:nvPr/>
            </p:nvSpPr>
            <p:spPr bwMode="auto">
              <a:xfrm rot="2367130">
                <a:off x="21234894" y="9892793"/>
                <a:ext cx="1331276" cy="7024322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" name="Rectangle 11130"/>
              <p:cNvSpPr>
                <a:spLocks noChangeAspect="1" noChangeArrowheads="1"/>
              </p:cNvSpPr>
              <p:nvPr/>
            </p:nvSpPr>
            <p:spPr bwMode="auto">
              <a:xfrm>
                <a:off x="18576527" y="8373228"/>
                <a:ext cx="761926" cy="20888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" name="Rectangle 11131"/>
              <p:cNvSpPr>
                <a:spLocks noChangeAspect="1" noChangeArrowheads="1"/>
              </p:cNvSpPr>
              <p:nvPr/>
            </p:nvSpPr>
            <p:spPr bwMode="auto">
              <a:xfrm>
                <a:off x="18576527" y="22995372"/>
                <a:ext cx="761926" cy="20888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" name="Rectangle 11132"/>
              <p:cNvSpPr>
                <a:spLocks noChangeAspect="1" noChangeArrowheads="1"/>
              </p:cNvSpPr>
              <p:nvPr/>
            </p:nvSpPr>
            <p:spPr bwMode="auto">
              <a:xfrm rot="5400000">
                <a:off x="11078703" y="15682138"/>
                <a:ext cx="761875" cy="2089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" name="Rectangle 11133"/>
              <p:cNvSpPr>
                <a:spLocks noChangeAspect="1" noChangeArrowheads="1"/>
              </p:cNvSpPr>
              <p:nvPr/>
            </p:nvSpPr>
            <p:spPr bwMode="auto">
              <a:xfrm rot="5400000">
                <a:off x="26078588" y="15682138"/>
                <a:ext cx="761875" cy="2089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14" name="26 Grupo"/>
            <p:cNvGrpSpPr>
              <a:grpSpLocks noChangeAspect="1"/>
            </p:cNvGrpSpPr>
            <p:nvPr/>
          </p:nvGrpSpPr>
          <p:grpSpPr>
            <a:xfrm>
              <a:off x="7500239" y="1637702"/>
              <a:ext cx="3600000" cy="3600000"/>
              <a:chOff x="7669239" y="5511470"/>
              <a:chExt cx="22464000" cy="22464000"/>
            </a:xfr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15" name="27 Anillo"/>
              <p:cNvSpPr>
                <a:spLocks noChangeAspect="1"/>
              </p:cNvSpPr>
              <p:nvPr/>
            </p:nvSpPr>
            <p:spPr>
              <a:xfrm>
                <a:off x="7669239" y="5511470"/>
                <a:ext cx="22464000" cy="22464000"/>
              </a:xfrm>
              <a:prstGeom prst="donut">
                <a:avLst>
                  <a:gd name="adj" fmla="val 59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utoShape 11128"/>
              <p:cNvSpPr>
                <a:spLocks noChangeAspect="1" noChangeArrowheads="1"/>
              </p:cNvSpPr>
              <p:nvPr/>
            </p:nvSpPr>
            <p:spPr bwMode="auto">
              <a:xfrm rot="17459400">
                <a:off x="16014486" y="13216434"/>
                <a:ext cx="1138627" cy="43706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7" name="AutoShape 11129"/>
              <p:cNvSpPr>
                <a:spLocks noChangeAspect="1" noChangeArrowheads="1"/>
              </p:cNvSpPr>
              <p:nvPr/>
            </p:nvSpPr>
            <p:spPr bwMode="auto">
              <a:xfrm rot="2367130">
                <a:off x="21234894" y="9892793"/>
                <a:ext cx="1331276" cy="7024322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" name="Rectangle 11130"/>
              <p:cNvSpPr>
                <a:spLocks noChangeAspect="1" noChangeArrowheads="1"/>
              </p:cNvSpPr>
              <p:nvPr/>
            </p:nvSpPr>
            <p:spPr bwMode="auto">
              <a:xfrm>
                <a:off x="18576527" y="8373228"/>
                <a:ext cx="761926" cy="20888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" name="Rectangle 11131"/>
              <p:cNvSpPr>
                <a:spLocks noChangeAspect="1" noChangeArrowheads="1"/>
              </p:cNvSpPr>
              <p:nvPr/>
            </p:nvSpPr>
            <p:spPr bwMode="auto">
              <a:xfrm>
                <a:off x="18576527" y="22995372"/>
                <a:ext cx="761926" cy="20888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0" name="Rectangle 11132"/>
              <p:cNvSpPr>
                <a:spLocks noChangeAspect="1" noChangeArrowheads="1"/>
              </p:cNvSpPr>
              <p:nvPr/>
            </p:nvSpPr>
            <p:spPr bwMode="auto">
              <a:xfrm rot="5400000">
                <a:off x="11078703" y="15682138"/>
                <a:ext cx="761875" cy="2089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1" name="Rectangle 11133"/>
              <p:cNvSpPr>
                <a:spLocks noChangeAspect="1" noChangeArrowheads="1"/>
              </p:cNvSpPr>
              <p:nvPr/>
            </p:nvSpPr>
            <p:spPr bwMode="auto">
              <a:xfrm rot="5400000">
                <a:off x="26078588" y="15682138"/>
                <a:ext cx="761875" cy="2089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</p:grpSp>
      <p:sp>
        <p:nvSpPr>
          <p:cNvPr id="4" name="CuadroTexto 3"/>
          <p:cNvSpPr txBox="1"/>
          <p:nvPr/>
        </p:nvSpPr>
        <p:spPr>
          <a:xfrm>
            <a:off x="659756" y="2496172"/>
            <a:ext cx="10857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La técnica de Vista Común (</a:t>
            </a:r>
            <a:r>
              <a:rPr lang="es-ES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Common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-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View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) es una técnica que se utiliza para comparar dos osciladores (relojes) de manera remota, a través de la comparación simultánea con un tercer oscilador en común.</a:t>
            </a:r>
          </a:p>
          <a:p>
            <a:pPr algn="just"/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just"/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La contribución del oscilador común se elimina (o minimiza) al sustraer los resultados de las comparaciones de los dos osciladores remotos con este oscilador común. 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59352" y="775505"/>
            <a:ext cx="865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Comparación remota por Vista Común</a:t>
            </a:r>
          </a:p>
          <a:p>
            <a:pPr algn="ctr"/>
            <a:r>
              <a:rPr lang="es-MX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Common</a:t>
            </a:r>
            <a:r>
              <a:rPr lang="es-MX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-View</a:t>
            </a:r>
            <a:endParaRPr lang="es-MX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1552935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A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397429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B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178229" y="1932972"/>
            <a:ext cx="4274918" cy="19389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 </a:t>
            </a:r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A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y el </a:t>
            </a:r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B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se encuentran separados a una cierta distancia, sin que sus señales físicas (intervalos de tiempo, frecuencia) puedan ser comparadas directamente entre si.</a:t>
            </a:r>
            <a:endParaRPr lang="es-MX" sz="2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4977112" y="1354236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Oscilador </a:t>
            </a:r>
            <a:r>
              <a:rPr lang="es-MX" sz="2000" b="1" dirty="0">
                <a:latin typeface="Calisto MT" panose="02040603050505030304" pitchFamily="18" charset="0"/>
              </a:rPr>
              <a:t>Común</a:t>
            </a:r>
          </a:p>
        </p:txBody>
      </p:sp>
      <p:sp>
        <p:nvSpPr>
          <p:cNvPr id="8" name="Elipse 7"/>
          <p:cNvSpPr/>
          <p:nvPr/>
        </p:nvSpPr>
        <p:spPr>
          <a:xfrm>
            <a:off x="1552935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Oscilador A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397429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Oscilador B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8572" y="2801074"/>
            <a:ext cx="4448540" cy="1631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Si bien el 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Oscilador A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y el 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Oscilador B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no pueden compararse directamente entre si, éstos pueden compararse de manera directa con un </a:t>
            </a:r>
            <a:r>
              <a:rPr lang="es-MX" sz="2000" dirty="0">
                <a:solidFill>
                  <a:schemeClr val="bg1"/>
                </a:solidFill>
                <a:latin typeface="Calisto MT" panose="02040603050505030304" pitchFamily="18" charset="0"/>
              </a:rPr>
              <a:t>tercer 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dirty="0">
                <a:solidFill>
                  <a:schemeClr val="bg1"/>
                </a:solidFill>
                <a:latin typeface="Calisto MT" panose="02040603050505030304" pitchFamily="18" charset="0"/>
              </a:rPr>
              <a:t>, 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 </a:t>
            </a:r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Común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</a:t>
            </a:r>
            <a:endParaRPr lang="es-MX" sz="2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4977112" y="1354236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</a:t>
            </a:r>
            <a:r>
              <a:rPr lang="es-MX" sz="2000" b="1" dirty="0">
                <a:latin typeface="Calisto MT" panose="02040603050505030304" pitchFamily="18" charset="0"/>
              </a:rPr>
              <a:t>Común</a:t>
            </a:r>
          </a:p>
        </p:txBody>
      </p:sp>
      <p:sp>
        <p:nvSpPr>
          <p:cNvPr id="8" name="Elipse 7"/>
          <p:cNvSpPr/>
          <p:nvPr/>
        </p:nvSpPr>
        <p:spPr>
          <a:xfrm>
            <a:off x="1552935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A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397429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B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669893" y="2243402"/>
            <a:ext cx="2634368" cy="2878676"/>
            <a:chOff x="2669893" y="2243402"/>
            <a:chExt cx="2634368" cy="2878676"/>
          </a:xfrm>
        </p:grpSpPr>
        <p:cxnSp>
          <p:nvCxnSpPr>
            <p:cNvPr id="16" name="Conector recto de flecha 15"/>
            <p:cNvCxnSpPr>
              <a:stCxn id="6" idx="3"/>
              <a:endCxn id="8" idx="0"/>
            </p:cNvCxnSpPr>
            <p:nvPr/>
          </p:nvCxnSpPr>
          <p:spPr>
            <a:xfrm flipH="1">
              <a:off x="2669893" y="2243402"/>
              <a:ext cx="2634368" cy="287867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H="1">
              <a:off x="4240281" y="2243402"/>
              <a:ext cx="1057630" cy="1147979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6883878" y="2243402"/>
            <a:ext cx="2630509" cy="2878676"/>
            <a:chOff x="6883878" y="2243402"/>
            <a:chExt cx="2630509" cy="2878676"/>
          </a:xfrm>
        </p:grpSpPr>
        <p:cxnSp>
          <p:nvCxnSpPr>
            <p:cNvPr id="21" name="Conector recto de flecha 20"/>
            <p:cNvCxnSpPr>
              <a:stCxn id="6" idx="5"/>
              <a:endCxn id="9" idx="0"/>
            </p:cNvCxnSpPr>
            <p:nvPr/>
          </p:nvCxnSpPr>
          <p:spPr>
            <a:xfrm>
              <a:off x="6883878" y="2243402"/>
              <a:ext cx="2630509" cy="287867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>
              <a:stCxn id="6" idx="5"/>
            </p:cNvCxnSpPr>
            <p:nvPr/>
          </p:nvCxnSpPr>
          <p:spPr>
            <a:xfrm>
              <a:off x="6883878" y="2243402"/>
              <a:ext cx="1066322" cy="1147979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/>
          <p:cNvSpPr/>
          <p:nvPr/>
        </p:nvSpPr>
        <p:spPr>
          <a:xfrm>
            <a:off x="3264059" y="3391382"/>
            <a:ext cx="1713053" cy="8333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Medio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16810" y="3391381"/>
            <a:ext cx="1713053" cy="8333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Medio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614502" y="751712"/>
            <a:ext cx="2916727" cy="2246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La señal física del </a:t>
            </a:r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Común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viaja a través de un medio de propagación y puede ser comparada de manera directa con las señales de </a:t>
            </a:r>
            <a:r>
              <a:rPr lang="es-MX" sz="2000" dirty="0">
                <a:solidFill>
                  <a:schemeClr val="bg1"/>
                </a:solidFill>
                <a:latin typeface="Calisto MT" panose="02040603050505030304" pitchFamily="18" charset="0"/>
              </a:rPr>
              <a:t>los </a:t>
            </a:r>
            <a:r>
              <a:rPr lang="es-MX" sz="2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Osciladores A y B. </a:t>
            </a:r>
            <a:endParaRPr lang="es-MX" sz="2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de flecha 20"/>
          <p:cNvCxnSpPr>
            <a:stCxn id="6" idx="5"/>
            <a:endCxn id="9" idx="0"/>
          </p:cNvCxnSpPr>
          <p:nvPr/>
        </p:nvCxnSpPr>
        <p:spPr>
          <a:xfrm>
            <a:off x="6883878" y="2243402"/>
            <a:ext cx="2630509" cy="28786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6" idx="3"/>
            <a:endCxn id="8" idx="0"/>
          </p:cNvCxnSpPr>
          <p:nvPr/>
        </p:nvCxnSpPr>
        <p:spPr>
          <a:xfrm flipH="1">
            <a:off x="2669893" y="2243402"/>
            <a:ext cx="2634368" cy="28786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264059" y="3391382"/>
            <a:ext cx="1713053" cy="8333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Medio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77112" y="1354236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</a:t>
            </a:r>
            <a:r>
              <a:rPr lang="es-MX" sz="2000" b="1" dirty="0">
                <a:latin typeface="Calisto MT" panose="02040603050505030304" pitchFamily="18" charset="0"/>
              </a:rPr>
              <a:t>Común</a:t>
            </a:r>
          </a:p>
        </p:txBody>
      </p:sp>
      <p:sp>
        <p:nvSpPr>
          <p:cNvPr id="8" name="Elipse 7"/>
          <p:cNvSpPr/>
          <p:nvPr/>
        </p:nvSpPr>
        <p:spPr>
          <a:xfrm>
            <a:off x="1552935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A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397429" y="5122078"/>
            <a:ext cx="2233915" cy="1041723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Oscilador</a:t>
            </a:r>
            <a:r>
              <a:rPr lang="es-MX" sz="2000" b="1" dirty="0" smtClean="0">
                <a:latin typeface="Calisto MT" panose="02040603050505030304" pitchFamily="18" charset="0"/>
              </a:rPr>
              <a:t> B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16810" y="3391381"/>
            <a:ext cx="1713053" cy="8333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Calisto MT" panose="02040603050505030304" pitchFamily="18" charset="0"/>
              </a:rPr>
              <a:t>Medio</a:t>
            </a:r>
            <a:endParaRPr lang="es-MX" sz="2000" b="1" dirty="0">
              <a:latin typeface="Calisto MT" panose="0204060305050503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4240281" y="2243402"/>
            <a:ext cx="1057630" cy="1147979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6" idx="5"/>
          </p:cNvCxnSpPr>
          <p:nvPr/>
        </p:nvCxnSpPr>
        <p:spPr>
          <a:xfrm>
            <a:off x="6883878" y="2243402"/>
            <a:ext cx="1066322" cy="114797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3786850" y="5563256"/>
            <a:ext cx="4610579" cy="0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V="1">
            <a:off x="3791768" y="5759900"/>
            <a:ext cx="4610579" cy="0"/>
          </a:xfrm>
          <a:prstGeom prst="line">
            <a:avLst/>
          </a:prstGeom>
          <a:ln w="381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08126" y="488696"/>
            <a:ext cx="4010507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Los resultados de las comparaciones simultáneas </a:t>
            </a:r>
            <a:r>
              <a:rPr lang="es-MX" dirty="0">
                <a:solidFill>
                  <a:schemeClr val="bg1"/>
                </a:solidFill>
                <a:latin typeface="Calisto MT" panose="02040603050505030304" pitchFamily="18" charset="0"/>
              </a:rPr>
              <a:t>(mediciones)</a:t>
            </a:r>
            <a:r>
              <a:rPr lang="es-MX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con el oscilador común se intercambian a través de un medio de comunicación. La resta de estas mediciones elimina la contribución del oscilador común, quedando solamente la comparación entre el </a:t>
            </a:r>
            <a:r>
              <a:rPr lang="es-MX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Oscilador A</a:t>
            </a:r>
            <a:r>
              <a:rPr lang="es-MX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y el </a:t>
            </a:r>
            <a:r>
              <a:rPr lang="es-MX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Oscilador B</a:t>
            </a:r>
            <a:r>
              <a:rPr lang="es-MX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  </a:t>
            </a:r>
            <a:endParaRPr lang="es-MX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3090</TotalTime>
  <Words>1137</Words>
  <Application>Microsoft Macintosh PowerPoint</Application>
  <PresentationFormat>Panorámica</PresentationFormat>
  <Paragraphs>128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Calisto MT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De Carlos Lopez</dc:creator>
  <cp:lastModifiedBy>José Mauricio  López Romero</cp:lastModifiedBy>
  <cp:revision>195</cp:revision>
  <dcterms:created xsi:type="dcterms:W3CDTF">2017-08-22T18:24:54Z</dcterms:created>
  <dcterms:modified xsi:type="dcterms:W3CDTF">2017-10-20T19:13:17Z</dcterms:modified>
</cp:coreProperties>
</file>